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Times New Roman Bold" charset="1" panose="02020803070505020304"/>
      <p:regular r:id="rId12"/>
    </p:embeddedFont>
    <p:embeddedFont>
      <p:font typeface="Times New Roman" charset="1" panose="02020603050405020304"/>
      <p:regular r:id="rId13"/>
    </p:embeddedFont>
    <p:embeddedFont>
      <p:font typeface="Arial" charset="1" panose="020B0604020202020204"/>
      <p:regular r:id="rId14"/>
    </p:embeddedFont>
    <p:embeddedFont>
      <p:font typeface="Calibri (MS) Bold" charset="1" panose="020F0702030404030204"/>
      <p:regular r:id="rId15"/>
    </p:embeddedFont>
    <p:embeddedFont>
      <p:font typeface="Calibri (MS)" charset="1" panose="020F0502020204030204"/>
      <p:regular r:id="rId16"/>
    </p:embeddedFont>
    <p:embeddedFont>
      <p:font typeface="TT Rounds Condensed Bold" charset="1" panose="02000806030000020003"/>
      <p:regular r:id="rId17"/>
    </p:embeddedFont>
    <p:embeddedFont>
      <p:font typeface="Calibri (MS) Italics" charset="1" panose="020F05020202040A0204"/>
      <p:regular r:id="rId18"/>
    </p:embeddedFont>
    <p:embeddedFont>
      <p:font typeface="Calibri (MS) Bold Italics" charset="1" panose="020F07020304040A0204"/>
      <p:regular r:id="rId19"/>
    </p:embeddedFont>
    <p:embeddedFont>
      <p:font typeface="Arimo" charset="1" panose="020B0604020202020204"/>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jpeg>
</file>

<file path=ppt/media/image3.jpeg>
</file>

<file path=ppt/media/image4.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 Id="rId4" Target="../media/image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4880060" y="200025"/>
            <a:ext cx="7174329" cy="1260808"/>
            <a:chOff x="0" y="0"/>
            <a:chExt cx="9565772" cy="1681078"/>
          </a:xfrm>
        </p:grpSpPr>
        <p:sp>
          <p:nvSpPr>
            <p:cNvPr name="Freeform 3" id="3"/>
            <p:cNvSpPr/>
            <p:nvPr/>
          </p:nvSpPr>
          <p:spPr>
            <a:xfrm flipH="false" flipV="false" rot="0">
              <a:off x="0" y="0"/>
              <a:ext cx="9565767" cy="1681099"/>
            </a:xfrm>
            <a:custGeom>
              <a:avLst/>
              <a:gdLst/>
              <a:ahLst/>
              <a:cxnLst/>
              <a:rect r="r" b="b" t="t" l="l"/>
              <a:pathLst>
                <a:path h="1681099" w="9565767">
                  <a:moveTo>
                    <a:pt x="0" y="0"/>
                  </a:moveTo>
                  <a:lnTo>
                    <a:pt x="9565767" y="0"/>
                  </a:lnTo>
                  <a:lnTo>
                    <a:pt x="9565767" y="1681099"/>
                  </a:lnTo>
                  <a:lnTo>
                    <a:pt x="0" y="1681099"/>
                  </a:lnTo>
                  <a:lnTo>
                    <a:pt x="0" y="0"/>
                  </a:lnTo>
                  <a:close/>
                </a:path>
              </a:pathLst>
            </a:custGeom>
            <a:blipFill>
              <a:blip r:embed="rId2"/>
              <a:stretch>
                <a:fillRect l="-37082" t="-171736" r="-37596" b="-359345"/>
              </a:stretch>
            </a:blipFill>
          </p:spPr>
        </p:sp>
      </p:grpSp>
      <p:grpSp>
        <p:nvGrpSpPr>
          <p:cNvPr name="Group 4" id="4"/>
          <p:cNvGrpSpPr/>
          <p:nvPr/>
        </p:nvGrpSpPr>
        <p:grpSpPr>
          <a:xfrm rot="0">
            <a:off x="649707" y="1876926"/>
            <a:ext cx="16218567" cy="3687879"/>
            <a:chOff x="0" y="0"/>
            <a:chExt cx="21624756" cy="4917172"/>
          </a:xfrm>
        </p:grpSpPr>
        <p:sp>
          <p:nvSpPr>
            <p:cNvPr name="Freeform 5" id="5"/>
            <p:cNvSpPr/>
            <p:nvPr/>
          </p:nvSpPr>
          <p:spPr>
            <a:xfrm flipH="false" flipV="false" rot="0">
              <a:off x="0" y="0"/>
              <a:ext cx="21624756" cy="4917172"/>
            </a:xfrm>
            <a:custGeom>
              <a:avLst/>
              <a:gdLst/>
              <a:ahLst/>
              <a:cxnLst/>
              <a:rect r="r" b="b" t="t" l="l"/>
              <a:pathLst>
                <a:path h="4917172" w="21624756">
                  <a:moveTo>
                    <a:pt x="0" y="0"/>
                  </a:moveTo>
                  <a:lnTo>
                    <a:pt x="21624756" y="0"/>
                  </a:lnTo>
                  <a:lnTo>
                    <a:pt x="21624756" y="4917172"/>
                  </a:lnTo>
                  <a:lnTo>
                    <a:pt x="0" y="4917172"/>
                  </a:lnTo>
                  <a:close/>
                </a:path>
              </a:pathLst>
            </a:custGeom>
            <a:solidFill>
              <a:srgbClr val="000000">
                <a:alpha val="0"/>
              </a:srgbClr>
            </a:solidFill>
          </p:spPr>
        </p:sp>
        <p:sp>
          <p:nvSpPr>
            <p:cNvPr name="TextBox 6" id="6"/>
            <p:cNvSpPr txBox="true"/>
            <p:nvPr/>
          </p:nvSpPr>
          <p:spPr>
            <a:xfrm>
              <a:off x="0" y="19050"/>
              <a:ext cx="21624756" cy="4898122"/>
            </a:xfrm>
            <a:prstGeom prst="rect">
              <a:avLst/>
            </a:prstGeom>
          </p:spPr>
          <p:txBody>
            <a:bodyPr anchor="b" rtlCol="false" tIns="0" lIns="0" bIns="0" rIns="0"/>
            <a:lstStyle/>
            <a:p>
              <a:pPr algn="ctr">
                <a:lnSpc>
                  <a:spcPts val="3888"/>
                </a:lnSpc>
              </a:pPr>
              <a:r>
                <a:rPr lang="en-US" sz="3600" b="true">
                  <a:solidFill>
                    <a:srgbClr val="000000"/>
                  </a:solidFill>
                  <a:latin typeface="Times New Roman Bold"/>
                  <a:ea typeface="Times New Roman Bold"/>
                  <a:cs typeface="Times New Roman Bold"/>
                  <a:sym typeface="Times New Roman Bold"/>
                </a:rPr>
                <a:t>DEPARTMENT OF</a:t>
              </a:r>
            </a:p>
            <a:p>
              <a:pPr algn="ctr">
                <a:lnSpc>
                  <a:spcPts val="3888"/>
                </a:lnSpc>
              </a:pPr>
              <a:r>
                <a:rPr lang="en-US" sz="3600" b="true">
                  <a:solidFill>
                    <a:srgbClr val="000000"/>
                  </a:solidFill>
                  <a:latin typeface="Times New Roman Bold"/>
                  <a:ea typeface="Times New Roman Bold"/>
                  <a:cs typeface="Times New Roman Bold"/>
                  <a:sym typeface="Times New Roman Bold"/>
                </a:rPr>
                <a:t>CSE (ARTIFICIAL INTELLIGENCE AND MACHINE LEARNING)</a:t>
              </a:r>
            </a:p>
            <a:p>
              <a:pPr algn="ctr">
                <a:lnSpc>
                  <a:spcPts val="3888"/>
                </a:lnSpc>
              </a:pPr>
              <a:r>
                <a:rPr lang="en-US" sz="3600" b="true">
                  <a:solidFill>
                    <a:srgbClr val="000000"/>
                  </a:solidFill>
                  <a:latin typeface="Times New Roman Bold"/>
                  <a:ea typeface="Times New Roman Bold"/>
                  <a:cs typeface="Times New Roman Bold"/>
                  <a:sym typeface="Times New Roman Bold"/>
                </a:rPr>
                <a:t>ACADEMIC YEAR 2025 - 2026</a:t>
              </a:r>
            </a:p>
            <a:p>
              <a:pPr algn="ctr">
                <a:lnSpc>
                  <a:spcPts val="3888"/>
                </a:lnSpc>
              </a:pPr>
              <a:r>
                <a:rPr lang="en-US" sz="3600" b="true">
                  <a:solidFill>
                    <a:srgbClr val="000000"/>
                  </a:solidFill>
                  <a:latin typeface="Times New Roman Bold"/>
                  <a:ea typeface="Times New Roman Bold"/>
                  <a:cs typeface="Times New Roman Bold"/>
                  <a:sym typeface="Times New Roman Bold"/>
                </a:rPr>
                <a:t>SEMESTER III</a:t>
              </a:r>
            </a:p>
            <a:p>
              <a:pPr algn="ctr">
                <a:lnSpc>
                  <a:spcPts val="3888"/>
                </a:lnSpc>
              </a:pPr>
              <a:r>
                <a:rPr lang="en-US" sz="3600" b="true">
                  <a:solidFill>
                    <a:srgbClr val="000000"/>
                  </a:solidFill>
                  <a:latin typeface="Times New Roman Bold"/>
                  <a:ea typeface="Times New Roman Bold"/>
                  <a:cs typeface="Times New Roman Bold"/>
                  <a:sym typeface="Times New Roman Bold"/>
                </a:rPr>
                <a:t>ARTIFICIAL INTELLIGENCE LABORATORY</a:t>
              </a:r>
            </a:p>
            <a:p>
              <a:pPr algn="ctr">
                <a:lnSpc>
                  <a:spcPts val="3888"/>
                </a:lnSpc>
              </a:pPr>
              <a:r>
                <a:rPr lang="en-US" sz="3600" b="true">
                  <a:solidFill>
                    <a:srgbClr val="000000"/>
                  </a:solidFill>
                  <a:latin typeface="Times New Roman Bold"/>
                  <a:ea typeface="Times New Roman Bold"/>
                  <a:cs typeface="Times New Roman Bold"/>
                  <a:sym typeface="Times New Roman Bold"/>
                </a:rPr>
                <a:t>	</a:t>
              </a:r>
              <a:r>
                <a:rPr lang="en-US" sz="3600" b="true">
                  <a:solidFill>
                    <a:srgbClr val="002060"/>
                  </a:solidFill>
                  <a:latin typeface="Times New Roman Bold"/>
                  <a:ea typeface="Times New Roman Bold"/>
                  <a:cs typeface="Times New Roman Bold"/>
                  <a:sym typeface="Times New Roman Bold"/>
                </a:rPr>
                <a:t>MINI PROJECT REVIEW</a:t>
              </a:r>
              <a:r>
                <a:rPr lang="en-US" sz="3600">
                  <a:solidFill>
                    <a:srgbClr val="002060"/>
                  </a:solidFill>
                  <a:latin typeface="Times New Roman"/>
                  <a:ea typeface="Times New Roman"/>
                  <a:cs typeface="Times New Roman"/>
                  <a:sym typeface="Times New Roman"/>
                </a:rPr>
                <a:t>	</a:t>
              </a:r>
            </a:p>
            <a:p>
              <a:pPr algn="ctr">
                <a:lnSpc>
                  <a:spcPts val="3888"/>
                </a:lnSpc>
              </a:pPr>
            </a:p>
            <a:p>
              <a:pPr algn="ctr">
                <a:lnSpc>
                  <a:spcPts val="3888"/>
                </a:lnSpc>
              </a:pPr>
              <a:r>
                <a:rPr lang="en-US" sz="3600">
                  <a:solidFill>
                    <a:srgbClr val="000000"/>
                  </a:solidFill>
                  <a:latin typeface="Arial"/>
                  <a:ea typeface="Arial"/>
                  <a:cs typeface="Arial"/>
                  <a:sym typeface="Arial"/>
                </a:rPr>
                <a:t>Rock Paper Scissor AI</a:t>
              </a:r>
            </a:p>
          </p:txBody>
        </p:sp>
      </p:grpSp>
      <p:graphicFrame>
        <p:nvGraphicFramePr>
          <p:cNvPr name="Table 7" id="7"/>
          <p:cNvGraphicFramePr>
            <a:graphicFrameLocks noGrp="true"/>
          </p:cNvGraphicFramePr>
          <p:nvPr/>
        </p:nvGraphicFramePr>
        <p:xfrm>
          <a:off x="3148262" y="5768941"/>
          <a:ext cx="12573000" cy="3619500"/>
        </p:xfrm>
        <a:graphic>
          <a:graphicData uri="http://schemas.openxmlformats.org/drawingml/2006/table">
            <a:tbl>
              <a:tblPr/>
              <a:tblGrid>
                <a:gridCol w="3320490"/>
                <a:gridCol w="9252510"/>
              </a:tblGrid>
              <a:tr h="715945">
                <a:tc>
                  <a:txBody>
                    <a:bodyPr anchor="t" rtlCol="false"/>
                    <a:lstStyle/>
                    <a:p>
                      <a:pPr algn="l">
                        <a:lnSpc>
                          <a:spcPts val="3240"/>
                        </a:lnSpc>
                        <a:defRPr/>
                      </a:pPr>
                      <a:r>
                        <a:rPr lang="en-US" sz="2700" b="true">
                          <a:solidFill>
                            <a:srgbClr val="000000"/>
                          </a:solidFill>
                          <a:latin typeface="Calibri (MS) Bold"/>
                          <a:ea typeface="Calibri (MS) Bold"/>
                          <a:cs typeface="Calibri (MS) Bold"/>
                          <a:sym typeface="Calibri (MS) Bold"/>
                        </a:rPr>
                        <a:t>REGISTER NUMBER</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D7D31"/>
                    </a:solidFill>
                  </a:tcPr>
                </a:tc>
                <a:tc>
                  <a:txBody>
                    <a:bodyPr anchor="t" rtlCol="false"/>
                    <a:lstStyle/>
                    <a:p>
                      <a:pPr algn="l">
                        <a:lnSpc>
                          <a:spcPts val="3240"/>
                        </a:lnSpc>
                        <a:defRPr/>
                      </a:pPr>
                      <a:r>
                        <a:rPr lang="en-US" sz="2700" b="true">
                          <a:solidFill>
                            <a:srgbClr val="FFFFFF"/>
                          </a:solidFill>
                          <a:latin typeface="Calibri (MS) Bold"/>
                          <a:ea typeface="Calibri (MS) Bold"/>
                          <a:cs typeface="Calibri (MS) Bold"/>
                          <a:sym typeface="Calibri (MS) Bold"/>
                        </a:rPr>
                        <a:t>2117240030002</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D7D31"/>
                    </a:solidFill>
                  </a:tcPr>
                </a:tc>
              </a:tr>
              <a:tr h="725889">
                <a:tc>
                  <a:txBody>
                    <a:bodyPr anchor="t" rtlCol="false"/>
                    <a:lstStyle/>
                    <a:p>
                      <a:pPr algn="l">
                        <a:lnSpc>
                          <a:spcPts val="3240"/>
                        </a:lnSpc>
                        <a:defRPr/>
                      </a:pPr>
                      <a:r>
                        <a:rPr lang="en-US" sz="2700" b="true">
                          <a:solidFill>
                            <a:srgbClr val="000000"/>
                          </a:solidFill>
                          <a:latin typeface="Calibri (MS) Bold"/>
                          <a:ea typeface="Calibri (MS) Bold"/>
                          <a:cs typeface="Calibri (MS) Bold"/>
                          <a:sym typeface="Calibri (MS) Bold"/>
                        </a:rPr>
                        <a:t>NAME</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F8D7CD"/>
                    </a:solidFill>
                  </a:tcPr>
                </a:tc>
                <a:tc>
                  <a:txBody>
                    <a:bodyPr anchor="t" rtlCol="false"/>
                    <a:lstStyle/>
                    <a:p>
                      <a:pPr algn="l">
                        <a:lnSpc>
                          <a:spcPts val="3240"/>
                        </a:lnSpc>
                        <a:defRPr/>
                      </a:pPr>
                      <a:r>
                        <a:rPr lang="en-US" sz="2700">
                          <a:solidFill>
                            <a:srgbClr val="000000"/>
                          </a:solidFill>
                          <a:latin typeface="Calibri (MS)"/>
                          <a:ea typeface="Calibri (MS)"/>
                          <a:cs typeface="Calibri (MS)"/>
                          <a:sym typeface="Calibri (MS)"/>
                        </a:rPr>
                        <a:t>  AJAY  M</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F8D7CD"/>
                    </a:solidFill>
                  </a:tcPr>
                </a:tc>
              </a:tr>
              <a:tr h="725889">
                <a:tc>
                  <a:txBody>
                    <a:bodyPr anchor="t" rtlCol="false"/>
                    <a:lstStyle/>
                    <a:p>
                      <a:pPr algn="l">
                        <a:lnSpc>
                          <a:spcPts val="3240"/>
                        </a:lnSpc>
                        <a:defRPr/>
                      </a:pPr>
                      <a:r>
                        <a:rPr lang="en-US" sz="2700" b="true">
                          <a:solidFill>
                            <a:srgbClr val="000000"/>
                          </a:solidFill>
                          <a:latin typeface="Calibri (MS) Bold"/>
                          <a:ea typeface="Calibri (MS) Bold"/>
                          <a:cs typeface="Calibri (MS) Bold"/>
                          <a:sym typeface="Calibri (MS) Bold"/>
                        </a:rPr>
                        <a:t>YEAR</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FCECE8"/>
                    </a:solidFill>
                  </a:tcPr>
                </a:tc>
                <a:tc>
                  <a:txBody>
                    <a:bodyPr anchor="t" rtlCol="false"/>
                    <a:lstStyle/>
                    <a:p>
                      <a:pPr algn="l">
                        <a:lnSpc>
                          <a:spcPts val="3240"/>
                        </a:lnSpc>
                        <a:defRPr/>
                      </a:pPr>
                      <a:r>
                        <a:rPr lang="en-US" sz="2700">
                          <a:solidFill>
                            <a:srgbClr val="000000"/>
                          </a:solidFill>
                          <a:latin typeface="Calibri (MS)"/>
                          <a:ea typeface="Calibri (MS)"/>
                          <a:cs typeface="Calibri (MS)"/>
                          <a:sym typeface="Calibri (MS)"/>
                        </a:rPr>
                        <a:t>II </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FCECE8"/>
                    </a:solidFill>
                  </a:tcPr>
                </a:tc>
              </a:tr>
              <a:tr h="725889">
                <a:tc>
                  <a:txBody>
                    <a:bodyPr anchor="t" rtlCol="false"/>
                    <a:lstStyle/>
                    <a:p>
                      <a:pPr algn="l">
                        <a:lnSpc>
                          <a:spcPts val="3240"/>
                        </a:lnSpc>
                        <a:defRPr/>
                      </a:pPr>
                      <a:r>
                        <a:rPr lang="en-US" sz="2700" b="true">
                          <a:solidFill>
                            <a:srgbClr val="000000"/>
                          </a:solidFill>
                          <a:latin typeface="Calibri (MS) Bold"/>
                          <a:ea typeface="Calibri (MS) Bold"/>
                          <a:cs typeface="Calibri (MS) Bold"/>
                          <a:sym typeface="Calibri (MS) Bold"/>
                        </a:rPr>
                        <a:t>SECTION</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F8D7CD"/>
                    </a:solidFill>
                  </a:tcPr>
                </a:tc>
                <a:tc>
                  <a:txBody>
                    <a:bodyPr anchor="t" rtlCol="false"/>
                    <a:lstStyle/>
                    <a:p>
                      <a:pPr algn="l">
                        <a:lnSpc>
                          <a:spcPts val="3240"/>
                        </a:lnSpc>
                        <a:defRPr/>
                      </a:pPr>
                      <a:r>
                        <a:rPr lang="en-US" sz="2700">
                          <a:solidFill>
                            <a:srgbClr val="000000"/>
                          </a:solidFill>
                          <a:latin typeface="Calibri (MS)"/>
                          <a:ea typeface="Calibri (MS)"/>
                          <a:cs typeface="Calibri (MS)"/>
                          <a:sym typeface="Calibri (MS)"/>
                        </a:rPr>
                        <a:t>A</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F8D7CD"/>
                    </a:solidFill>
                  </a:tcPr>
                </a:tc>
              </a:tr>
              <a:tr h="725889">
                <a:tc>
                  <a:txBody>
                    <a:bodyPr anchor="t" rtlCol="false"/>
                    <a:lstStyle/>
                    <a:p>
                      <a:pPr algn="l">
                        <a:lnSpc>
                          <a:spcPts val="3240"/>
                        </a:lnSpc>
                        <a:defRPr/>
                      </a:pPr>
                      <a:r>
                        <a:rPr lang="en-US" sz="2700" b="true">
                          <a:solidFill>
                            <a:srgbClr val="000000"/>
                          </a:solidFill>
                          <a:latin typeface="Calibri (MS) Bold"/>
                          <a:ea typeface="Calibri (MS) Bold"/>
                          <a:cs typeface="Calibri (MS) Bold"/>
                          <a:sym typeface="Calibri (MS) Bold"/>
                        </a:rPr>
                        <a:t>FACULTY IN-CHARGE</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FCECE8"/>
                    </a:solidFill>
                  </a:tcPr>
                </a:tc>
                <a:tc>
                  <a:txBody>
                    <a:bodyPr anchor="t" rtlCol="false"/>
                    <a:lstStyle/>
                    <a:p>
                      <a:pPr algn="l">
                        <a:lnSpc>
                          <a:spcPts val="3240"/>
                        </a:lnSpc>
                        <a:defRPr/>
                      </a:pPr>
                      <a:r>
                        <a:rPr lang="en-US" sz="2700" b="true">
                          <a:solidFill>
                            <a:srgbClr val="000000"/>
                          </a:solidFill>
                          <a:latin typeface="Calibri (MS) Bold"/>
                          <a:ea typeface="Calibri (MS) Bold"/>
                          <a:cs typeface="Calibri (MS) Bold"/>
                          <a:sym typeface="Calibri (MS) Bold"/>
                        </a:rPr>
                        <a:t>Mrs. M. Divya</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FCECE8"/>
                    </a:solidFill>
                  </a:tcPr>
                </a:tc>
              </a:tr>
            </a:tbl>
          </a:graphicData>
        </a:graphic>
      </p:graphicFrame>
      <p:grpSp>
        <p:nvGrpSpPr>
          <p:cNvPr name="Group 8" id="8"/>
          <p:cNvGrpSpPr/>
          <p:nvPr/>
        </p:nvGrpSpPr>
        <p:grpSpPr>
          <a:xfrm rot="0">
            <a:off x="1257300" y="9534525"/>
            <a:ext cx="4114800" cy="547688"/>
            <a:chOff x="0" y="0"/>
            <a:chExt cx="5486400" cy="730250"/>
          </a:xfrm>
        </p:grpSpPr>
        <p:sp>
          <p:nvSpPr>
            <p:cNvPr name="Freeform 9" id="9"/>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10" id="10"/>
            <p:cNvSpPr txBox="true"/>
            <p:nvPr/>
          </p:nvSpPr>
          <p:spPr>
            <a:xfrm>
              <a:off x="0" y="-38100"/>
              <a:ext cx="5486400" cy="768350"/>
            </a:xfrm>
            <a:prstGeom prst="rect">
              <a:avLst/>
            </a:prstGeom>
          </p:spPr>
          <p:txBody>
            <a:bodyPr anchor="ctr" rtlCol="false" tIns="0" lIns="0" bIns="0" rIns="0"/>
            <a:lstStyle/>
            <a:p>
              <a:pPr algn="l">
                <a:lnSpc>
                  <a:spcPts val="2160"/>
                </a:lnSpc>
              </a:pPr>
              <a:r>
                <a:rPr lang="en-US" sz="1800">
                  <a:solidFill>
                    <a:srgbClr val="898989"/>
                  </a:solidFill>
                  <a:latin typeface="Calibri (MS)"/>
                  <a:ea typeface="Calibri (MS)"/>
                  <a:cs typeface="Calibri (MS)"/>
                  <a:sym typeface="Calibri (MS)"/>
                </a:rPr>
                <a:t>10/28/2025</a:t>
              </a:r>
            </a:p>
          </p:txBody>
        </p:sp>
      </p:grpSp>
      <p:grpSp>
        <p:nvGrpSpPr>
          <p:cNvPr name="Group 11" id="11"/>
          <p:cNvGrpSpPr/>
          <p:nvPr/>
        </p:nvGrpSpPr>
        <p:grpSpPr>
          <a:xfrm rot="0">
            <a:off x="12915900" y="9534525"/>
            <a:ext cx="4114800" cy="547688"/>
            <a:chOff x="0" y="0"/>
            <a:chExt cx="5486400" cy="730250"/>
          </a:xfrm>
        </p:grpSpPr>
        <p:sp>
          <p:nvSpPr>
            <p:cNvPr name="Freeform 12" id="12"/>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13" id="13"/>
            <p:cNvSpPr txBox="true"/>
            <p:nvPr/>
          </p:nvSpPr>
          <p:spPr>
            <a:xfrm>
              <a:off x="0" y="-38100"/>
              <a:ext cx="5486400" cy="768350"/>
            </a:xfrm>
            <a:prstGeom prst="rect">
              <a:avLst/>
            </a:prstGeom>
          </p:spPr>
          <p:txBody>
            <a:bodyPr anchor="ctr" rtlCol="false" tIns="0" lIns="0" bIns="0" rIns="0"/>
            <a:lstStyle/>
            <a:p>
              <a:pPr algn="r">
                <a:lnSpc>
                  <a:spcPts val="2160"/>
                </a:lnSpc>
              </a:pPr>
              <a:r>
                <a:rPr lang="en-US" sz="1800">
                  <a:solidFill>
                    <a:srgbClr val="898989"/>
                  </a:solidFill>
                  <a:latin typeface="Calibri (MS)"/>
                  <a:ea typeface="Calibri (MS)"/>
                  <a:cs typeface="Calibri (MS)"/>
                  <a:sym typeface="Calibri (MS)"/>
                </a:rPr>
                <a:t>1</a:t>
              </a:r>
            </a:p>
          </p:txBody>
        </p:sp>
      </p:gr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762" y="48501"/>
            <a:ext cx="18297525" cy="977817"/>
            <a:chOff x="0" y="0"/>
            <a:chExt cx="24396700" cy="1303756"/>
          </a:xfrm>
        </p:grpSpPr>
        <p:sp>
          <p:nvSpPr>
            <p:cNvPr name="Freeform 3" id="3"/>
            <p:cNvSpPr/>
            <p:nvPr/>
          </p:nvSpPr>
          <p:spPr>
            <a:xfrm flipH="false" flipV="false" rot="0">
              <a:off x="0" y="0"/>
              <a:ext cx="24396700" cy="1303756"/>
            </a:xfrm>
            <a:custGeom>
              <a:avLst/>
              <a:gdLst/>
              <a:ahLst/>
              <a:cxnLst/>
              <a:rect r="r" b="b" t="t" l="l"/>
              <a:pathLst>
                <a:path h="1303756" w="24396700">
                  <a:moveTo>
                    <a:pt x="0" y="0"/>
                  </a:moveTo>
                  <a:lnTo>
                    <a:pt x="24396700" y="0"/>
                  </a:lnTo>
                  <a:lnTo>
                    <a:pt x="24396700" y="1303756"/>
                  </a:lnTo>
                  <a:lnTo>
                    <a:pt x="0" y="1303756"/>
                  </a:lnTo>
                  <a:close/>
                </a:path>
              </a:pathLst>
            </a:custGeom>
            <a:solidFill>
              <a:srgbClr val="000000">
                <a:alpha val="0"/>
              </a:srgbClr>
            </a:solidFill>
          </p:spPr>
        </p:sp>
        <p:sp>
          <p:nvSpPr>
            <p:cNvPr name="TextBox 4" id="4"/>
            <p:cNvSpPr txBox="true"/>
            <p:nvPr/>
          </p:nvSpPr>
          <p:spPr>
            <a:xfrm>
              <a:off x="0" y="57150"/>
              <a:ext cx="24396700" cy="1246606"/>
            </a:xfrm>
            <a:prstGeom prst="rect">
              <a:avLst/>
            </a:prstGeom>
          </p:spPr>
          <p:txBody>
            <a:bodyPr anchor="ctr" rtlCol="false" tIns="0" lIns="0" bIns="0" rIns="0"/>
            <a:lstStyle/>
            <a:p>
              <a:pPr algn="ctr">
                <a:lnSpc>
                  <a:spcPts val="6415"/>
                </a:lnSpc>
              </a:pPr>
              <a:r>
                <a:rPr lang="en-US" b="true" sz="5940" spc="-36">
                  <a:solidFill>
                    <a:srgbClr val="000000"/>
                  </a:solidFill>
                  <a:latin typeface="TT Rounds Condensed Bold"/>
                  <a:ea typeface="TT Rounds Condensed Bold"/>
                  <a:cs typeface="TT Rounds Condensed Bold"/>
                  <a:sym typeface="TT Rounds Condensed Bold"/>
                </a:rPr>
                <a:t>PROBLEM STATEMENT</a:t>
              </a:r>
            </a:p>
          </p:txBody>
        </p:sp>
      </p:grpSp>
      <p:sp>
        <p:nvSpPr>
          <p:cNvPr name="TextBox 5" id="5"/>
          <p:cNvSpPr txBox="true"/>
          <p:nvPr/>
        </p:nvSpPr>
        <p:spPr>
          <a:xfrm rot="0">
            <a:off x="628152" y="1272942"/>
            <a:ext cx="17260295" cy="8491260"/>
          </a:xfrm>
          <a:prstGeom prst="rect">
            <a:avLst/>
          </a:prstGeom>
        </p:spPr>
        <p:txBody>
          <a:bodyPr anchor="t" rtlCol="false" tIns="0" lIns="0" bIns="0" rIns="0">
            <a:spAutoFit/>
          </a:bodyPr>
          <a:lstStyle/>
          <a:p>
            <a:pPr algn="l" marL="602647" indent="-301323" lvl="1">
              <a:lnSpc>
                <a:spcPts val="3236"/>
              </a:lnSpc>
              <a:buFont typeface="Arial"/>
              <a:buChar char="•"/>
            </a:pPr>
            <a:r>
              <a:rPr lang="en-US" b="true" sz="3330">
                <a:solidFill>
                  <a:srgbClr val="000000"/>
                </a:solidFill>
                <a:latin typeface="Calibri (MS) Bold"/>
                <a:ea typeface="Calibri (MS) Bold"/>
                <a:cs typeface="Calibri (MS) Bold"/>
                <a:sym typeface="Calibri (MS) Bold"/>
              </a:rPr>
              <a:t>Brief overview of Artificial Intelligence concepts:</a:t>
            </a:r>
          </a:p>
          <a:p>
            <a:pPr algn="l" marL="602647" indent="-301323" lvl="1">
              <a:lnSpc>
                <a:spcPts val="3236"/>
              </a:lnSpc>
            </a:pPr>
            <a:r>
              <a:rPr lang="en-US" sz="3330">
                <a:solidFill>
                  <a:srgbClr val="000000"/>
                </a:solidFill>
                <a:latin typeface="Calibri (MS)"/>
                <a:ea typeface="Calibri (MS)"/>
                <a:cs typeface="Calibri (MS)"/>
                <a:sym typeface="Calibri (MS)"/>
              </a:rPr>
              <a:t>Artificial Intelligence (AI) enables machines to simulate human intelligence through learning, reasoning, and decision-making. Using AI, systems can analyze patterns, make predictions, and adapt based on data.</a:t>
            </a:r>
          </a:p>
          <a:p>
            <a:pPr algn="l" marL="602647" indent="-301323" lvl="1">
              <a:lnSpc>
                <a:spcPts val="3236"/>
              </a:lnSpc>
              <a:buFont typeface="Arial"/>
              <a:buChar char="•"/>
            </a:pPr>
            <a:r>
              <a:rPr lang="en-US" b="true" sz="3330">
                <a:solidFill>
                  <a:srgbClr val="000000"/>
                </a:solidFill>
                <a:latin typeface="Calibri (MS) Bold"/>
                <a:ea typeface="Calibri (MS) Bold"/>
                <a:cs typeface="Calibri (MS) Bold"/>
                <a:sym typeface="Calibri (MS) Bold"/>
              </a:rPr>
              <a:t>Introduction of problem statement:</a:t>
            </a:r>
          </a:p>
          <a:p>
            <a:pPr algn="l" marL="602647" indent="-301323" lvl="1">
              <a:lnSpc>
                <a:spcPts val="3236"/>
              </a:lnSpc>
            </a:pPr>
            <a:r>
              <a:rPr lang="en-US" sz="3330">
                <a:solidFill>
                  <a:srgbClr val="000000"/>
                </a:solidFill>
                <a:latin typeface="Calibri (MS)"/>
                <a:ea typeface="Calibri (MS)"/>
                <a:cs typeface="Calibri (MS)"/>
                <a:sym typeface="Calibri (MS)"/>
              </a:rPr>
              <a:t>The classic game </a:t>
            </a:r>
            <a:r>
              <a:rPr lang="en-US" sz="3330" i="true">
                <a:solidFill>
                  <a:srgbClr val="000000"/>
                </a:solidFill>
                <a:latin typeface="Calibri (MS) Italics"/>
                <a:ea typeface="Calibri (MS) Italics"/>
                <a:cs typeface="Calibri (MS) Italics"/>
                <a:sym typeface="Calibri (MS) Italics"/>
              </a:rPr>
              <a:t>Rock, Paper, Scissors</a:t>
            </a:r>
            <a:r>
              <a:rPr lang="en-US" sz="3330">
                <a:solidFill>
                  <a:srgbClr val="000000"/>
                </a:solidFill>
                <a:latin typeface="Calibri (MS)"/>
                <a:ea typeface="Calibri (MS)"/>
                <a:cs typeface="Calibri (MS)"/>
                <a:sym typeface="Calibri (MS)"/>
              </a:rPr>
              <a:t> is a simple hand game with three possible moves. Traditionally, it relies on chance and human decision-making. By applying AI, we can develop a system that learns from player patterns, predicts their next move, and responds strategically. This project explores how machine learning can be used in real-time interactive gaming scenarios.</a:t>
            </a:r>
          </a:p>
          <a:p>
            <a:pPr algn="l" marL="602647" indent="-301323" lvl="1">
              <a:lnSpc>
                <a:spcPts val="3236"/>
              </a:lnSpc>
              <a:buFont typeface="Arial"/>
              <a:buChar char="•"/>
            </a:pPr>
            <a:r>
              <a:rPr lang="en-US" b="true" sz="3330">
                <a:solidFill>
                  <a:srgbClr val="000000"/>
                </a:solidFill>
                <a:latin typeface="Calibri (MS) Bold"/>
                <a:ea typeface="Calibri (MS) Bold"/>
                <a:cs typeface="Calibri (MS) Bold"/>
                <a:sym typeface="Calibri (MS) Bold"/>
              </a:rPr>
              <a:t>Clear and precise problem statement:</a:t>
            </a:r>
          </a:p>
          <a:p>
            <a:pPr algn="l" marL="602647" indent="-301323" lvl="1">
              <a:lnSpc>
                <a:spcPts val="3236"/>
              </a:lnSpc>
            </a:pPr>
            <a:r>
              <a:rPr lang="en-US" sz="3330">
                <a:solidFill>
                  <a:srgbClr val="000000"/>
                </a:solidFill>
                <a:latin typeface="Calibri (MS)"/>
                <a:ea typeface="Calibri (MS)"/>
                <a:cs typeface="Calibri (MS)"/>
                <a:sym typeface="Calibri (MS)"/>
              </a:rPr>
              <a:t>To design and implement an AI-based Rock, Paper, Scissors game that intelligently predicts the user’s next move using pattern recognition or probabilistic algorithms, thereby creating a challenging and adaptive gaming experience.</a:t>
            </a:r>
          </a:p>
          <a:p>
            <a:pPr algn="l" marL="602647" indent="-301323" lvl="1">
              <a:lnSpc>
                <a:spcPts val="3236"/>
              </a:lnSpc>
              <a:buFont typeface="Arial"/>
              <a:buChar char="•"/>
            </a:pPr>
            <a:r>
              <a:rPr lang="en-US" b="true" sz="3330">
                <a:solidFill>
                  <a:srgbClr val="000000"/>
                </a:solidFill>
                <a:latin typeface="Calibri (MS) Bold"/>
                <a:ea typeface="Calibri (MS) Bold"/>
                <a:cs typeface="Calibri (MS) Bold"/>
                <a:sym typeface="Calibri (MS) Bold"/>
              </a:rPr>
              <a:t>Outcome:</a:t>
            </a:r>
          </a:p>
          <a:p>
            <a:pPr algn="l" marL="602647" indent="-301323" lvl="1">
              <a:lnSpc>
                <a:spcPts val="3236"/>
              </a:lnSpc>
            </a:pPr>
            <a:r>
              <a:rPr lang="en-US" sz="3330">
                <a:solidFill>
                  <a:srgbClr val="000000"/>
                </a:solidFill>
                <a:latin typeface="Calibri (MS)"/>
                <a:ea typeface="Calibri (MS)"/>
                <a:cs typeface="Calibri (MS)"/>
                <a:sym typeface="Calibri (MS)"/>
              </a:rPr>
              <a:t>The expected outcome is an interactive AI system that competes effectively with the user by predicting and adapting to their playstyle. This project demonstrates how AI can learn from human behavior and can be extended to develop more advanced predictive systems in gaming and human-computer interaction.</a:t>
            </a:r>
          </a:p>
          <a:p>
            <a:pPr algn="l" marL="602647" indent="-301323" lvl="1">
              <a:lnSpc>
                <a:spcPts val="3236"/>
              </a:lnSpc>
            </a:pPr>
          </a:p>
          <a:p>
            <a:pPr algn="l" marL="602647" indent="-301323" lvl="1">
              <a:lnSpc>
                <a:spcPts val="3236"/>
              </a:lnSpc>
            </a:pPr>
          </a:p>
        </p:txBody>
      </p:sp>
      <p:grpSp>
        <p:nvGrpSpPr>
          <p:cNvPr name="Group 6" id="6"/>
          <p:cNvGrpSpPr/>
          <p:nvPr/>
        </p:nvGrpSpPr>
        <p:grpSpPr>
          <a:xfrm rot="0">
            <a:off x="1257300" y="9534525"/>
            <a:ext cx="4114800" cy="547688"/>
            <a:chOff x="0" y="0"/>
            <a:chExt cx="5486400" cy="730250"/>
          </a:xfrm>
        </p:grpSpPr>
        <p:sp>
          <p:nvSpPr>
            <p:cNvPr name="Freeform 7" id="7"/>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8" id="8"/>
            <p:cNvSpPr txBox="true"/>
            <p:nvPr/>
          </p:nvSpPr>
          <p:spPr>
            <a:xfrm>
              <a:off x="0" y="-38100"/>
              <a:ext cx="5486400" cy="768350"/>
            </a:xfrm>
            <a:prstGeom prst="rect">
              <a:avLst/>
            </a:prstGeom>
          </p:spPr>
          <p:txBody>
            <a:bodyPr anchor="ctr" rtlCol="false" tIns="0" lIns="0" bIns="0" rIns="0"/>
            <a:lstStyle/>
            <a:p>
              <a:pPr algn="l">
                <a:lnSpc>
                  <a:spcPts val="2160"/>
                </a:lnSpc>
              </a:pPr>
              <a:r>
                <a:rPr lang="en-US" sz="1800">
                  <a:solidFill>
                    <a:srgbClr val="898989"/>
                  </a:solidFill>
                  <a:latin typeface="Calibri (MS)"/>
                  <a:ea typeface="Calibri (MS)"/>
                  <a:cs typeface="Calibri (MS)"/>
                  <a:sym typeface="Calibri (MS)"/>
                </a:rPr>
                <a:t>10/28/2025</a:t>
              </a:r>
            </a:p>
          </p:txBody>
        </p:sp>
      </p:grpSp>
      <p:grpSp>
        <p:nvGrpSpPr>
          <p:cNvPr name="Group 9" id="9"/>
          <p:cNvGrpSpPr/>
          <p:nvPr/>
        </p:nvGrpSpPr>
        <p:grpSpPr>
          <a:xfrm rot="0">
            <a:off x="12915900" y="9534525"/>
            <a:ext cx="4114800" cy="547688"/>
            <a:chOff x="0" y="0"/>
            <a:chExt cx="5486400" cy="730250"/>
          </a:xfrm>
        </p:grpSpPr>
        <p:sp>
          <p:nvSpPr>
            <p:cNvPr name="Freeform 10" id="10"/>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11" id="11"/>
            <p:cNvSpPr txBox="true"/>
            <p:nvPr/>
          </p:nvSpPr>
          <p:spPr>
            <a:xfrm>
              <a:off x="0" y="-38100"/>
              <a:ext cx="5486400" cy="768350"/>
            </a:xfrm>
            <a:prstGeom prst="rect">
              <a:avLst/>
            </a:prstGeom>
          </p:spPr>
          <p:txBody>
            <a:bodyPr anchor="ctr" rtlCol="false" tIns="0" lIns="0" bIns="0" rIns="0"/>
            <a:lstStyle/>
            <a:p>
              <a:pPr algn="r">
                <a:lnSpc>
                  <a:spcPts val="2160"/>
                </a:lnSpc>
              </a:pPr>
              <a:r>
                <a:rPr lang="en-US" sz="1800">
                  <a:solidFill>
                    <a:srgbClr val="898989"/>
                  </a:solidFill>
                  <a:latin typeface="Calibri (MS)"/>
                  <a:ea typeface="Calibri (MS)"/>
                  <a:cs typeface="Calibri (MS)"/>
                  <a:sym typeface="Calibri (MS)"/>
                </a:rPr>
                <a:t>2</a:t>
              </a:r>
            </a:p>
          </p:txBody>
        </p:sp>
      </p:gr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762" y="48501"/>
            <a:ext cx="18297525" cy="977817"/>
            <a:chOff x="0" y="0"/>
            <a:chExt cx="24396700" cy="1303756"/>
          </a:xfrm>
        </p:grpSpPr>
        <p:sp>
          <p:nvSpPr>
            <p:cNvPr name="Freeform 3" id="3"/>
            <p:cNvSpPr/>
            <p:nvPr/>
          </p:nvSpPr>
          <p:spPr>
            <a:xfrm flipH="false" flipV="false" rot="0">
              <a:off x="0" y="0"/>
              <a:ext cx="24396700" cy="1303756"/>
            </a:xfrm>
            <a:custGeom>
              <a:avLst/>
              <a:gdLst/>
              <a:ahLst/>
              <a:cxnLst/>
              <a:rect r="r" b="b" t="t" l="l"/>
              <a:pathLst>
                <a:path h="1303756" w="24396700">
                  <a:moveTo>
                    <a:pt x="0" y="0"/>
                  </a:moveTo>
                  <a:lnTo>
                    <a:pt x="24396700" y="0"/>
                  </a:lnTo>
                  <a:lnTo>
                    <a:pt x="24396700" y="1303756"/>
                  </a:lnTo>
                  <a:lnTo>
                    <a:pt x="0" y="1303756"/>
                  </a:lnTo>
                  <a:close/>
                </a:path>
              </a:pathLst>
            </a:custGeom>
            <a:solidFill>
              <a:srgbClr val="000000">
                <a:alpha val="0"/>
              </a:srgbClr>
            </a:solidFill>
          </p:spPr>
        </p:sp>
        <p:sp>
          <p:nvSpPr>
            <p:cNvPr name="TextBox 4" id="4"/>
            <p:cNvSpPr txBox="true"/>
            <p:nvPr/>
          </p:nvSpPr>
          <p:spPr>
            <a:xfrm>
              <a:off x="0" y="57150"/>
              <a:ext cx="24396700" cy="1246606"/>
            </a:xfrm>
            <a:prstGeom prst="rect">
              <a:avLst/>
            </a:prstGeom>
          </p:spPr>
          <p:txBody>
            <a:bodyPr anchor="ctr" rtlCol="false" tIns="0" lIns="0" bIns="0" rIns="0"/>
            <a:lstStyle/>
            <a:p>
              <a:pPr algn="ctr">
                <a:lnSpc>
                  <a:spcPts val="6415"/>
                </a:lnSpc>
              </a:pPr>
              <a:r>
                <a:rPr lang="en-US" b="true" sz="5940" spc="-36">
                  <a:solidFill>
                    <a:srgbClr val="000000"/>
                  </a:solidFill>
                  <a:latin typeface="TT Rounds Condensed Bold"/>
                  <a:ea typeface="TT Rounds Condensed Bold"/>
                  <a:cs typeface="TT Rounds Condensed Bold"/>
                  <a:sym typeface="TT Rounds Condensed Bold"/>
                </a:rPr>
                <a:t>THEORETICAL BACKGROUND</a:t>
              </a:r>
            </a:p>
          </p:txBody>
        </p:sp>
      </p:grpSp>
      <p:sp>
        <p:nvSpPr>
          <p:cNvPr name="TextBox 5" id="5"/>
          <p:cNvSpPr txBox="true"/>
          <p:nvPr/>
        </p:nvSpPr>
        <p:spPr>
          <a:xfrm rot="0">
            <a:off x="523792" y="1282467"/>
            <a:ext cx="16415468" cy="8958813"/>
          </a:xfrm>
          <a:prstGeom prst="rect">
            <a:avLst/>
          </a:prstGeom>
        </p:spPr>
        <p:txBody>
          <a:bodyPr anchor="t" rtlCol="false" tIns="0" lIns="0" bIns="0" rIns="0">
            <a:spAutoFit/>
          </a:bodyPr>
          <a:lstStyle/>
          <a:p>
            <a:pPr algn="l" marL="703088" indent="-351544" lvl="1">
              <a:lnSpc>
                <a:spcPts val="3776"/>
              </a:lnSpc>
              <a:buFont typeface="Arial"/>
              <a:buChar char="•"/>
            </a:pPr>
            <a:r>
              <a:rPr lang="en-US" b="true" sz="3885">
                <a:solidFill>
                  <a:srgbClr val="000000"/>
                </a:solidFill>
                <a:latin typeface="Calibri (MS) Bold"/>
                <a:ea typeface="Calibri (MS) Bold"/>
                <a:cs typeface="Calibri (MS) Bold"/>
                <a:sym typeface="Calibri (MS) Bold"/>
              </a:rPr>
              <a:t>Background of the Problem:</a:t>
            </a:r>
          </a:p>
          <a:p>
            <a:pPr algn="l" marL="703088" indent="-351544" lvl="1">
              <a:lnSpc>
                <a:spcPts val="3776"/>
              </a:lnSpc>
            </a:pPr>
            <a:r>
              <a:rPr lang="en-US" sz="3885">
                <a:solidFill>
                  <a:srgbClr val="000000"/>
                </a:solidFill>
                <a:latin typeface="Calibri (MS)"/>
                <a:ea typeface="Calibri (MS)"/>
                <a:cs typeface="Calibri (MS)"/>
                <a:sym typeface="Calibri (MS)"/>
              </a:rPr>
              <a:t>	Rock, Paper, Scissors is a simple yet strategic game often used to study human behavior and randomness. In traditional play, each move has an equal probability of winning, losing, or drawing. However, humans tend to form patterns unconsciously, which AI can exploit using predictive algorithms.</a:t>
            </a:r>
          </a:p>
          <a:p>
            <a:pPr algn="l" marL="703088" indent="-351544" lvl="1">
              <a:lnSpc>
                <a:spcPts val="3776"/>
              </a:lnSpc>
              <a:buFont typeface="Arial"/>
              <a:buChar char="•"/>
            </a:pPr>
            <a:r>
              <a:rPr lang="en-US" b="true" sz="3885">
                <a:solidFill>
                  <a:srgbClr val="000000"/>
                </a:solidFill>
                <a:latin typeface="Calibri (MS) Bold"/>
                <a:ea typeface="Calibri (MS) Bold"/>
                <a:cs typeface="Calibri (MS) Bold"/>
                <a:sym typeface="Calibri (MS) Bold"/>
              </a:rPr>
              <a:t>Justification for Choosing the Algorithm:</a:t>
            </a:r>
          </a:p>
          <a:p>
            <a:pPr algn="l" marL="703088" indent="-351544" lvl="1">
              <a:lnSpc>
                <a:spcPts val="3776"/>
              </a:lnSpc>
            </a:pPr>
            <a:r>
              <a:rPr lang="en-US" sz="3885">
                <a:solidFill>
                  <a:srgbClr val="000000"/>
                </a:solidFill>
                <a:latin typeface="Calibri (MS)"/>
                <a:ea typeface="Calibri (MS)"/>
                <a:cs typeface="Calibri (MS)"/>
                <a:sym typeface="Calibri (MS)"/>
              </a:rPr>
              <a:t>	For this project, a </a:t>
            </a:r>
            <a:r>
              <a:rPr lang="en-US" b="true" sz="3885">
                <a:solidFill>
                  <a:srgbClr val="000000"/>
                </a:solidFill>
                <a:latin typeface="Calibri (MS) Bold"/>
                <a:ea typeface="Calibri (MS) Bold"/>
                <a:cs typeface="Calibri (MS) Bold"/>
                <a:sym typeface="Calibri (MS) Bold"/>
              </a:rPr>
              <a:t>pattern recognition algorithm using frequency analysis or a simple Markov model</a:t>
            </a:r>
            <a:r>
              <a:rPr lang="en-US" sz="3885">
                <a:solidFill>
                  <a:srgbClr val="000000"/>
                </a:solidFill>
                <a:latin typeface="Calibri (MS)"/>
                <a:ea typeface="Calibri (MS)"/>
                <a:cs typeface="Calibri (MS)"/>
                <a:sym typeface="Calibri (MS)"/>
              </a:rPr>
              <a:t> is chosen. It is lightweight, fast, and suitable for real-time prediction in a simple interactive game environment.</a:t>
            </a:r>
          </a:p>
          <a:p>
            <a:pPr algn="l" marL="703088" indent="-351544" lvl="1">
              <a:lnSpc>
                <a:spcPts val="3776"/>
              </a:lnSpc>
              <a:buFont typeface="Arial"/>
              <a:buChar char="•"/>
            </a:pPr>
            <a:r>
              <a:rPr lang="en-US" b="true" sz="3885">
                <a:solidFill>
                  <a:srgbClr val="000000"/>
                </a:solidFill>
                <a:latin typeface="Calibri (MS) Bold"/>
                <a:ea typeface="Calibri (MS) Bold"/>
                <a:cs typeface="Calibri (MS) Bold"/>
                <a:sym typeface="Calibri (MS) Bold"/>
              </a:rPr>
              <a:t>Explanation of Algorithm (with Example):</a:t>
            </a:r>
          </a:p>
          <a:p>
            <a:pPr algn="l" marL="703088" indent="-351544" lvl="1">
              <a:lnSpc>
                <a:spcPts val="3776"/>
              </a:lnSpc>
            </a:pPr>
            <a:r>
              <a:rPr lang="en-US" sz="3885">
                <a:solidFill>
                  <a:srgbClr val="000000"/>
                </a:solidFill>
                <a:latin typeface="Calibri (MS)"/>
                <a:ea typeface="Calibri (MS)"/>
                <a:cs typeface="Calibri (MS)"/>
                <a:sym typeface="Calibri (MS)"/>
              </a:rPr>
              <a:t>	The AI records the player’s previous moves and calculates the probability of the next move.</a:t>
            </a:r>
          </a:p>
          <a:p>
            <a:pPr algn="l" marL="703088" indent="-351544" lvl="1">
              <a:lnSpc>
                <a:spcPts val="3776"/>
              </a:lnSpc>
            </a:pPr>
            <a:r>
              <a:rPr lang="en-US" b="true" sz="3885" i="true" u="sng">
                <a:solidFill>
                  <a:srgbClr val="000000"/>
                </a:solidFill>
                <a:latin typeface="Calibri (MS) Bold Italics"/>
                <a:ea typeface="Calibri (MS) Bold Italics"/>
                <a:cs typeface="Calibri (MS) Bold Italics"/>
                <a:sym typeface="Calibri (MS) Bold Italics"/>
              </a:rPr>
              <a:t>Example:</a:t>
            </a:r>
          </a:p>
          <a:p>
            <a:pPr algn="l" marL="703088" indent="-351544" lvl="1">
              <a:lnSpc>
                <a:spcPts val="3776"/>
              </a:lnSpc>
            </a:pPr>
            <a:r>
              <a:rPr lang="en-US" sz="3885">
                <a:solidFill>
                  <a:srgbClr val="000000"/>
                </a:solidFill>
                <a:latin typeface="Calibri (MS)"/>
                <a:ea typeface="Calibri (MS)"/>
                <a:cs typeface="Calibri (MS)"/>
                <a:sym typeface="Calibri (MS)"/>
              </a:rPr>
              <a:t>If the player often plays “Rock” after “Paper,” the AI predicts “Rock” next and chooses “Paper” to win. Over time, the model adapts based on updated player behavior data.</a:t>
            </a:r>
          </a:p>
          <a:p>
            <a:pPr algn="l" marL="703088" indent="-351544" lvl="1">
              <a:lnSpc>
                <a:spcPts val="3776"/>
              </a:lnSpc>
            </a:pPr>
          </a:p>
        </p:txBody>
      </p:sp>
      <p:grpSp>
        <p:nvGrpSpPr>
          <p:cNvPr name="Group 6" id="6"/>
          <p:cNvGrpSpPr/>
          <p:nvPr/>
        </p:nvGrpSpPr>
        <p:grpSpPr>
          <a:xfrm rot="0">
            <a:off x="1257300" y="9534525"/>
            <a:ext cx="4114800" cy="547688"/>
            <a:chOff x="0" y="0"/>
            <a:chExt cx="5486400" cy="730250"/>
          </a:xfrm>
        </p:grpSpPr>
        <p:sp>
          <p:nvSpPr>
            <p:cNvPr name="Freeform 7" id="7"/>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8" id="8"/>
            <p:cNvSpPr txBox="true"/>
            <p:nvPr/>
          </p:nvSpPr>
          <p:spPr>
            <a:xfrm>
              <a:off x="0" y="-38100"/>
              <a:ext cx="5486400" cy="768350"/>
            </a:xfrm>
            <a:prstGeom prst="rect">
              <a:avLst/>
            </a:prstGeom>
          </p:spPr>
          <p:txBody>
            <a:bodyPr anchor="ctr" rtlCol="false" tIns="0" lIns="0" bIns="0" rIns="0"/>
            <a:lstStyle/>
            <a:p>
              <a:pPr algn="l">
                <a:lnSpc>
                  <a:spcPts val="2160"/>
                </a:lnSpc>
              </a:pPr>
              <a:r>
                <a:rPr lang="en-US" sz="1800">
                  <a:solidFill>
                    <a:srgbClr val="898989"/>
                  </a:solidFill>
                  <a:latin typeface="Calibri (MS)"/>
                  <a:ea typeface="Calibri (MS)"/>
                  <a:cs typeface="Calibri (MS)"/>
                  <a:sym typeface="Calibri (MS)"/>
                </a:rPr>
                <a:t>10/28/2025</a:t>
              </a:r>
            </a:p>
          </p:txBody>
        </p:sp>
      </p:grpSp>
      <p:grpSp>
        <p:nvGrpSpPr>
          <p:cNvPr name="Group 9" id="9"/>
          <p:cNvGrpSpPr/>
          <p:nvPr/>
        </p:nvGrpSpPr>
        <p:grpSpPr>
          <a:xfrm rot="0">
            <a:off x="12915900" y="9534525"/>
            <a:ext cx="4114800" cy="547688"/>
            <a:chOff x="0" y="0"/>
            <a:chExt cx="5486400" cy="730250"/>
          </a:xfrm>
        </p:grpSpPr>
        <p:sp>
          <p:nvSpPr>
            <p:cNvPr name="Freeform 10" id="10"/>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11" id="11"/>
            <p:cNvSpPr txBox="true"/>
            <p:nvPr/>
          </p:nvSpPr>
          <p:spPr>
            <a:xfrm>
              <a:off x="0" y="-38100"/>
              <a:ext cx="5486400" cy="768350"/>
            </a:xfrm>
            <a:prstGeom prst="rect">
              <a:avLst/>
            </a:prstGeom>
          </p:spPr>
          <p:txBody>
            <a:bodyPr anchor="ctr" rtlCol="false" tIns="0" lIns="0" bIns="0" rIns="0"/>
            <a:lstStyle/>
            <a:p>
              <a:pPr algn="r">
                <a:lnSpc>
                  <a:spcPts val="2160"/>
                </a:lnSpc>
              </a:pPr>
              <a:r>
                <a:rPr lang="en-US" sz="1800">
                  <a:solidFill>
                    <a:srgbClr val="898989"/>
                  </a:solidFill>
                  <a:latin typeface="Calibri (MS)"/>
                  <a:ea typeface="Calibri (MS)"/>
                  <a:cs typeface="Calibri (MS)"/>
                  <a:sym typeface="Calibri (MS)"/>
                </a:rPr>
                <a:t>3</a:t>
              </a:r>
            </a:p>
          </p:txBody>
        </p:sp>
      </p:gr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762" y="542926"/>
            <a:ext cx="18297525" cy="977817"/>
            <a:chOff x="0" y="0"/>
            <a:chExt cx="24396700" cy="1303756"/>
          </a:xfrm>
        </p:grpSpPr>
        <p:sp>
          <p:nvSpPr>
            <p:cNvPr name="Freeform 3" id="3"/>
            <p:cNvSpPr/>
            <p:nvPr/>
          </p:nvSpPr>
          <p:spPr>
            <a:xfrm flipH="false" flipV="false" rot="0">
              <a:off x="0" y="0"/>
              <a:ext cx="24396700" cy="1303756"/>
            </a:xfrm>
            <a:custGeom>
              <a:avLst/>
              <a:gdLst/>
              <a:ahLst/>
              <a:cxnLst/>
              <a:rect r="r" b="b" t="t" l="l"/>
              <a:pathLst>
                <a:path h="1303756" w="24396700">
                  <a:moveTo>
                    <a:pt x="0" y="0"/>
                  </a:moveTo>
                  <a:lnTo>
                    <a:pt x="24396700" y="0"/>
                  </a:lnTo>
                  <a:lnTo>
                    <a:pt x="24396700" y="1303756"/>
                  </a:lnTo>
                  <a:lnTo>
                    <a:pt x="0" y="1303756"/>
                  </a:lnTo>
                  <a:close/>
                </a:path>
              </a:pathLst>
            </a:custGeom>
            <a:solidFill>
              <a:srgbClr val="000000">
                <a:alpha val="0"/>
              </a:srgbClr>
            </a:solidFill>
          </p:spPr>
        </p:sp>
        <p:sp>
          <p:nvSpPr>
            <p:cNvPr name="TextBox 4" id="4"/>
            <p:cNvSpPr txBox="true"/>
            <p:nvPr/>
          </p:nvSpPr>
          <p:spPr>
            <a:xfrm>
              <a:off x="0" y="57150"/>
              <a:ext cx="24396700" cy="1246606"/>
            </a:xfrm>
            <a:prstGeom prst="rect">
              <a:avLst/>
            </a:prstGeom>
          </p:spPr>
          <p:txBody>
            <a:bodyPr anchor="ctr" rtlCol="false" tIns="0" lIns="0" bIns="0" rIns="0"/>
            <a:lstStyle/>
            <a:p>
              <a:pPr algn="ctr">
                <a:lnSpc>
                  <a:spcPts val="6415"/>
                </a:lnSpc>
              </a:pPr>
              <a:r>
                <a:rPr lang="en-US" b="true" sz="5940" spc="-36">
                  <a:solidFill>
                    <a:srgbClr val="000000"/>
                  </a:solidFill>
                  <a:latin typeface="TT Rounds Condensed Bold"/>
                  <a:ea typeface="TT Rounds Condensed Bold"/>
                  <a:cs typeface="TT Rounds Condensed Bold"/>
                  <a:sym typeface="TT Rounds Condensed Bold"/>
                </a:rPr>
                <a:t>IMPLEMENTATION AND CODE</a:t>
              </a:r>
            </a:p>
          </p:txBody>
        </p:sp>
      </p:grpSp>
      <p:sp>
        <p:nvSpPr>
          <p:cNvPr name="TextBox 5" id="5"/>
          <p:cNvSpPr txBox="true"/>
          <p:nvPr/>
        </p:nvSpPr>
        <p:spPr>
          <a:xfrm rot="0">
            <a:off x="1348740" y="1908609"/>
            <a:ext cx="15590520" cy="7311116"/>
          </a:xfrm>
          <a:prstGeom prst="rect">
            <a:avLst/>
          </a:prstGeom>
        </p:spPr>
        <p:txBody>
          <a:bodyPr anchor="t" rtlCol="false" tIns="0" lIns="0" bIns="0" rIns="0">
            <a:spAutoFit/>
          </a:bodyPr>
          <a:lstStyle/>
          <a:p>
            <a:pPr algn="l" marL="760095" indent="-380048" lvl="1">
              <a:lnSpc>
                <a:spcPts val="4536"/>
              </a:lnSpc>
              <a:buFont typeface="Arial"/>
              <a:buChar char="•"/>
            </a:pPr>
            <a:r>
              <a:rPr lang="en-US" sz="4200">
                <a:solidFill>
                  <a:srgbClr val="000000"/>
                </a:solidFill>
                <a:latin typeface="Calibri (MS)"/>
                <a:ea typeface="Calibri (MS)"/>
                <a:cs typeface="Calibri (MS)"/>
                <a:sym typeface="Calibri (MS)"/>
              </a:rPr>
              <a:t>Link to code in Git-hub Repository</a:t>
            </a:r>
          </a:p>
          <a:p>
            <a:pPr algn="l" marL="760095" indent="-380048" lvl="1">
              <a:lnSpc>
                <a:spcPts val="4536"/>
              </a:lnSpc>
            </a:pPr>
          </a:p>
          <a:p>
            <a:pPr algn="l" marL="760095" indent="-380048" lvl="1">
              <a:lnSpc>
                <a:spcPts val="4536"/>
              </a:lnSpc>
            </a:pPr>
          </a:p>
        </p:txBody>
      </p:sp>
      <p:grpSp>
        <p:nvGrpSpPr>
          <p:cNvPr name="Group 6" id="6"/>
          <p:cNvGrpSpPr/>
          <p:nvPr/>
        </p:nvGrpSpPr>
        <p:grpSpPr>
          <a:xfrm rot="0">
            <a:off x="1257300" y="9534525"/>
            <a:ext cx="4114800" cy="547688"/>
            <a:chOff x="0" y="0"/>
            <a:chExt cx="5486400" cy="730250"/>
          </a:xfrm>
        </p:grpSpPr>
        <p:sp>
          <p:nvSpPr>
            <p:cNvPr name="Freeform 7" id="7"/>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8" id="8"/>
            <p:cNvSpPr txBox="true"/>
            <p:nvPr/>
          </p:nvSpPr>
          <p:spPr>
            <a:xfrm>
              <a:off x="0" y="-38100"/>
              <a:ext cx="5486400" cy="768350"/>
            </a:xfrm>
            <a:prstGeom prst="rect">
              <a:avLst/>
            </a:prstGeom>
          </p:spPr>
          <p:txBody>
            <a:bodyPr anchor="ctr" rtlCol="false" tIns="0" lIns="0" bIns="0" rIns="0"/>
            <a:lstStyle/>
            <a:p>
              <a:pPr algn="l">
                <a:lnSpc>
                  <a:spcPts val="2160"/>
                </a:lnSpc>
              </a:pPr>
              <a:r>
                <a:rPr lang="en-US" sz="1800">
                  <a:solidFill>
                    <a:srgbClr val="898989"/>
                  </a:solidFill>
                  <a:latin typeface="Calibri (MS)"/>
                  <a:ea typeface="Calibri (MS)"/>
                  <a:cs typeface="Calibri (MS)"/>
                  <a:sym typeface="Calibri (MS)"/>
                </a:rPr>
                <a:t>10/28/2025</a:t>
              </a:r>
            </a:p>
          </p:txBody>
        </p:sp>
      </p:grpSp>
      <p:grpSp>
        <p:nvGrpSpPr>
          <p:cNvPr name="Group 9" id="9"/>
          <p:cNvGrpSpPr/>
          <p:nvPr/>
        </p:nvGrpSpPr>
        <p:grpSpPr>
          <a:xfrm rot="0">
            <a:off x="12915900" y="9534525"/>
            <a:ext cx="4114800" cy="547688"/>
            <a:chOff x="0" y="0"/>
            <a:chExt cx="5486400" cy="730250"/>
          </a:xfrm>
        </p:grpSpPr>
        <p:sp>
          <p:nvSpPr>
            <p:cNvPr name="Freeform 10" id="10"/>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11" id="11"/>
            <p:cNvSpPr txBox="true"/>
            <p:nvPr/>
          </p:nvSpPr>
          <p:spPr>
            <a:xfrm>
              <a:off x="0" y="-38100"/>
              <a:ext cx="5486400" cy="768350"/>
            </a:xfrm>
            <a:prstGeom prst="rect">
              <a:avLst/>
            </a:prstGeom>
          </p:spPr>
          <p:txBody>
            <a:bodyPr anchor="ctr" rtlCol="false" tIns="0" lIns="0" bIns="0" rIns="0"/>
            <a:lstStyle/>
            <a:p>
              <a:pPr algn="r">
                <a:lnSpc>
                  <a:spcPts val="2160"/>
                </a:lnSpc>
              </a:pPr>
              <a:r>
                <a:rPr lang="en-US" sz="1800">
                  <a:solidFill>
                    <a:srgbClr val="898989"/>
                  </a:solidFill>
                  <a:latin typeface="Calibri (MS)"/>
                  <a:ea typeface="Calibri (MS)"/>
                  <a:cs typeface="Calibri (MS)"/>
                  <a:sym typeface="Calibri (MS)"/>
                </a:rPr>
                <a:t>4</a:t>
              </a:r>
            </a:p>
          </p:txBody>
        </p:sp>
      </p:grpSp>
      <p:graphicFrame>
        <p:nvGraphicFramePr>
          <p:cNvPr name="Table 12" id="12"/>
          <p:cNvGraphicFramePr>
            <a:graphicFrameLocks noGrp="true"/>
          </p:cNvGraphicFramePr>
          <p:nvPr/>
        </p:nvGraphicFramePr>
        <p:xfrm>
          <a:off x="2781300" y="3307833"/>
          <a:ext cx="12192000" cy="2984500"/>
        </p:xfrm>
        <a:graphic>
          <a:graphicData uri="http://schemas.openxmlformats.org/drawingml/2006/table">
            <a:tbl>
              <a:tblPr/>
              <a:tblGrid>
                <a:gridCol w="6362978"/>
                <a:gridCol w="5829022"/>
              </a:tblGrid>
              <a:tr h="746125">
                <a:tc>
                  <a:txBody>
                    <a:bodyPr anchor="t" rtlCol="false"/>
                    <a:lstStyle/>
                    <a:p>
                      <a:pPr algn="l">
                        <a:lnSpc>
                          <a:spcPts val="3240"/>
                        </a:lnSpc>
                        <a:defRPr/>
                      </a:pPr>
                      <a:r>
                        <a:rPr lang="en-US" sz="2700" b="true">
                          <a:solidFill>
                            <a:srgbClr val="000000"/>
                          </a:solidFill>
                          <a:latin typeface="Calibri (MS) Bold"/>
                          <a:ea typeface="Calibri (MS) Bold"/>
                          <a:cs typeface="Calibri (MS) Bold"/>
                          <a:sym typeface="Calibri (MS) Bold"/>
                        </a:rPr>
                        <a:t>List</a:t>
                      </a:r>
                      <a:endParaRPr lang="en-US" sz="1100"/>
                    </a:p>
                  </a:txBody>
                  <a:tcPr marL="91440" marR="91440" marT="91440" marB="9144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7D31"/>
                    </a:solidFill>
                  </a:tcPr>
                </a:tc>
                <a:tc>
                  <a:txBody>
                    <a:bodyPr anchor="t" rtlCol="false"/>
                    <a:lstStyle/>
                    <a:p>
                      <a:pPr algn="l">
                        <a:lnSpc>
                          <a:spcPts val="3240"/>
                        </a:lnSpc>
                        <a:defRPr/>
                      </a:pPr>
                      <a:r>
                        <a:rPr lang="en-US" sz="2700" b="true">
                          <a:solidFill>
                            <a:srgbClr val="000000"/>
                          </a:solidFill>
                          <a:latin typeface="Calibri (MS) Bold"/>
                          <a:ea typeface="Calibri (MS) Bold"/>
                          <a:cs typeface="Calibri (MS) Bold"/>
                          <a:sym typeface="Calibri (MS) Bold"/>
                        </a:rPr>
                        <a:t>Git-hub Repository Links</a:t>
                      </a:r>
                      <a:endParaRPr lang="en-US" sz="1100"/>
                    </a:p>
                  </a:txBody>
                  <a:tcPr marL="91440" marR="91440" marT="91440" marB="9144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ED7D31"/>
                    </a:solidFill>
                  </a:tcPr>
                </a:tc>
              </a:tr>
              <a:tr h="746125">
                <a:tc>
                  <a:txBody>
                    <a:bodyPr anchor="t" rtlCol="false"/>
                    <a:lstStyle/>
                    <a:p>
                      <a:pPr algn="l">
                        <a:lnSpc>
                          <a:spcPts val="3240"/>
                        </a:lnSpc>
                        <a:defRPr/>
                      </a:pPr>
                      <a:r>
                        <a:rPr lang="en-US" sz="2700">
                          <a:solidFill>
                            <a:srgbClr val="000000"/>
                          </a:solidFill>
                          <a:latin typeface="Calibri (MS)"/>
                          <a:ea typeface="Calibri (MS)"/>
                          <a:cs typeface="Calibri (MS)"/>
                          <a:sym typeface="Calibri (MS)"/>
                        </a:rPr>
                        <a:t>Implementation of Code Link</a:t>
                      </a:r>
                      <a:endParaRPr lang="en-US" sz="1100"/>
                    </a:p>
                  </a:txBody>
                  <a:tcPr marL="91440" marR="91440" marT="91440" marB="9144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F8D7CD"/>
                    </a:solidFill>
                  </a:tcPr>
                </a:tc>
                <a:tc>
                  <a:txBody>
                    <a:bodyPr anchor="t" rtlCol="false"/>
                    <a:lstStyle/>
                    <a:p>
                      <a:pPr algn="l">
                        <a:lnSpc>
                          <a:spcPts val="2659"/>
                        </a:lnSpc>
                        <a:defRPr/>
                      </a:pPr>
                      <a:r>
                        <a:rPr lang="en-US" sz="1899">
                          <a:solidFill>
                            <a:srgbClr val="000000"/>
                          </a:solidFill>
                          <a:latin typeface="Arimo"/>
                          <a:ea typeface="Arimo"/>
                          <a:cs typeface="Arimo"/>
                          <a:sym typeface="Arimo"/>
                        </a:rPr>
                        <a:t>https://github.com/Ajay0000777/Ai-mini-project-.git</a:t>
                      </a:r>
                      <a:endParaRPr lang="en-US" sz="1100"/>
                    </a:p>
                  </a:txBody>
                  <a:tcPr marL="91440" marR="91440" marT="91440" marB="9144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F8D7CD"/>
                    </a:solidFill>
                  </a:tcPr>
                </a:tc>
              </a:tr>
              <a:tr h="746125">
                <a:tc>
                  <a:txBody>
                    <a:bodyPr anchor="t" rtlCol="false"/>
                    <a:lstStyle/>
                    <a:p>
                      <a:pPr algn="l">
                        <a:lnSpc>
                          <a:spcPts val="3240"/>
                        </a:lnSpc>
                        <a:defRPr/>
                      </a:pPr>
                      <a:r>
                        <a:rPr lang="en-US" sz="2700">
                          <a:solidFill>
                            <a:srgbClr val="000000"/>
                          </a:solidFill>
                          <a:latin typeface="Calibri (MS)"/>
                          <a:ea typeface="Calibri (MS)"/>
                          <a:cs typeface="Calibri (MS)"/>
                          <a:sym typeface="Calibri (MS)"/>
                        </a:rPr>
                        <a:t>Word Document Report Link</a:t>
                      </a:r>
                      <a:endParaRPr lang="en-US" sz="1100"/>
                    </a:p>
                  </a:txBody>
                  <a:tcPr marL="91440" marR="91440" marT="91440" marB="9144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FCECE8"/>
                    </a:solidFill>
                  </a:tcPr>
                </a:tc>
                <a:tc>
                  <a:txBody>
                    <a:bodyPr anchor="t" rtlCol="false"/>
                    <a:lstStyle/>
                    <a:p>
                      <a:pPr algn="l">
                        <a:lnSpc>
                          <a:spcPts val="2659"/>
                        </a:lnSpc>
                        <a:defRPr/>
                      </a:pPr>
                      <a:r>
                        <a:rPr lang="en-US" sz="1899">
                          <a:solidFill>
                            <a:srgbClr val="000000"/>
                          </a:solidFill>
                          <a:latin typeface="Arimo"/>
                          <a:ea typeface="Arimo"/>
                          <a:cs typeface="Arimo"/>
                          <a:sym typeface="Arimo"/>
                        </a:rPr>
                        <a:t>https://github.com/Ajay0000777/Ai-mini-project-.git</a:t>
                      </a:r>
                      <a:endParaRPr lang="en-US" sz="1100"/>
                    </a:p>
                  </a:txBody>
                  <a:tcPr marL="91440" marR="91440" marT="91440" marB="9144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FCECE8"/>
                    </a:solidFill>
                  </a:tcPr>
                </a:tc>
              </a:tr>
              <a:tr h="746125">
                <a:tc>
                  <a:txBody>
                    <a:bodyPr anchor="t" rtlCol="false"/>
                    <a:lstStyle/>
                    <a:p>
                      <a:pPr algn="l">
                        <a:lnSpc>
                          <a:spcPts val="3240"/>
                        </a:lnSpc>
                        <a:defRPr/>
                      </a:pPr>
                      <a:r>
                        <a:rPr lang="en-US" sz="2700">
                          <a:solidFill>
                            <a:srgbClr val="000000"/>
                          </a:solidFill>
                          <a:latin typeface="Calibri (MS)"/>
                          <a:ea typeface="Calibri (MS)"/>
                          <a:cs typeface="Calibri (MS)"/>
                          <a:sym typeface="Calibri (MS)"/>
                        </a:rPr>
                        <a:t>PPT Link</a:t>
                      </a:r>
                      <a:endParaRPr lang="en-US" sz="1100"/>
                    </a:p>
                  </a:txBody>
                  <a:tcPr marL="91440" marR="91440" marT="91440" marB="9144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F8D7CD"/>
                    </a:solidFill>
                  </a:tcPr>
                </a:tc>
                <a:tc>
                  <a:txBody>
                    <a:bodyPr anchor="t" rtlCol="false"/>
                    <a:lstStyle/>
                    <a:p>
                      <a:pPr algn="l">
                        <a:lnSpc>
                          <a:spcPts val="2659"/>
                        </a:lnSpc>
                        <a:defRPr/>
                      </a:pPr>
                      <a:r>
                        <a:rPr lang="en-US" sz="1899">
                          <a:solidFill>
                            <a:srgbClr val="000000"/>
                          </a:solidFill>
                          <a:latin typeface="Arimo"/>
                          <a:ea typeface="Arimo"/>
                          <a:cs typeface="Arimo"/>
                          <a:sym typeface="Arimo"/>
                        </a:rPr>
                        <a:t>https://github.com/Ajay0000777/Ai-mini-project-.git</a:t>
                      </a:r>
                      <a:endParaRPr lang="en-US" sz="1100"/>
                    </a:p>
                  </a:txBody>
                  <a:tcPr marL="91440" marR="91440" marT="91440" marB="91440" anchor="ctr">
                    <a:lnL cmpd="sng" algn="ctr" cap="flat" w="12700">
                      <a:solidFill>
                        <a:srgbClr val="000000"/>
                      </a:solidFill>
                      <a:prstDash val="solid"/>
                      <a:round/>
                      <a:headEnd type="none" w="med" len="med"/>
                      <a:tailEnd type="none" w="med" len="med"/>
                    </a:lnL>
                    <a:lnR cmpd="sng" algn="ctr" cap="flat" w="12700">
                      <a:solidFill>
                        <a:srgbClr val="000000"/>
                      </a:solidFill>
                      <a:prstDash val="solid"/>
                      <a:round/>
                      <a:headEnd type="none" w="med" len="med"/>
                      <a:tailEnd type="none" w="med" len="med"/>
                    </a:lnR>
                    <a:lnT cmpd="sng" algn="ctr" cap="flat" w="12700">
                      <a:solidFill>
                        <a:srgbClr val="000000"/>
                      </a:solidFill>
                      <a:prstDash val="solid"/>
                      <a:round/>
                      <a:headEnd type="none" w="med" len="med"/>
                      <a:tailEnd type="none" w="med" len="med"/>
                    </a:lnT>
                    <a:lnB cmpd="sng" algn="ctr" cap="flat" w="12700">
                      <a:solidFill>
                        <a:srgbClr val="000000"/>
                      </a:solidFill>
                      <a:prstDash val="solid"/>
                      <a:round/>
                      <a:headEnd type="none" w="med" len="med"/>
                      <a:tailEnd type="none" w="med" len="med"/>
                    </a:lnB>
                    <a:solidFill>
                      <a:srgbClr val="F8D7CD"/>
                    </a:solidFill>
                  </a:tcPr>
                </a:tc>
              </a:tr>
            </a:tbl>
          </a:graphicData>
        </a:graphic>
      </p:graphicFrame>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762" y="542926"/>
            <a:ext cx="18297525" cy="977817"/>
            <a:chOff x="0" y="0"/>
            <a:chExt cx="24396700" cy="1303756"/>
          </a:xfrm>
        </p:grpSpPr>
        <p:sp>
          <p:nvSpPr>
            <p:cNvPr name="Freeform 3" id="3"/>
            <p:cNvSpPr/>
            <p:nvPr/>
          </p:nvSpPr>
          <p:spPr>
            <a:xfrm flipH="false" flipV="false" rot="0">
              <a:off x="0" y="0"/>
              <a:ext cx="24396700" cy="1303756"/>
            </a:xfrm>
            <a:custGeom>
              <a:avLst/>
              <a:gdLst/>
              <a:ahLst/>
              <a:cxnLst/>
              <a:rect r="r" b="b" t="t" l="l"/>
              <a:pathLst>
                <a:path h="1303756" w="24396700">
                  <a:moveTo>
                    <a:pt x="0" y="0"/>
                  </a:moveTo>
                  <a:lnTo>
                    <a:pt x="24396700" y="0"/>
                  </a:lnTo>
                  <a:lnTo>
                    <a:pt x="24396700" y="1303756"/>
                  </a:lnTo>
                  <a:lnTo>
                    <a:pt x="0" y="1303756"/>
                  </a:lnTo>
                  <a:close/>
                </a:path>
              </a:pathLst>
            </a:custGeom>
            <a:solidFill>
              <a:srgbClr val="000000">
                <a:alpha val="0"/>
              </a:srgbClr>
            </a:solidFill>
          </p:spPr>
        </p:sp>
        <p:sp>
          <p:nvSpPr>
            <p:cNvPr name="TextBox 4" id="4"/>
            <p:cNvSpPr txBox="true"/>
            <p:nvPr/>
          </p:nvSpPr>
          <p:spPr>
            <a:xfrm>
              <a:off x="0" y="57150"/>
              <a:ext cx="24396700" cy="1246606"/>
            </a:xfrm>
            <a:prstGeom prst="rect">
              <a:avLst/>
            </a:prstGeom>
          </p:spPr>
          <p:txBody>
            <a:bodyPr anchor="ctr" rtlCol="false" tIns="0" lIns="0" bIns="0" rIns="0"/>
            <a:lstStyle/>
            <a:p>
              <a:pPr algn="ctr">
                <a:lnSpc>
                  <a:spcPts val="6415"/>
                </a:lnSpc>
              </a:pPr>
              <a:r>
                <a:rPr lang="en-US" b="true" sz="5940" spc="-36">
                  <a:solidFill>
                    <a:srgbClr val="000000"/>
                  </a:solidFill>
                  <a:latin typeface="TT Rounds Condensed Bold"/>
                  <a:ea typeface="TT Rounds Condensed Bold"/>
                  <a:cs typeface="TT Rounds Condensed Bold"/>
                  <a:sym typeface="TT Rounds Condensed Bold"/>
                </a:rPr>
                <a:t>OUTPUT AND RESULTS</a:t>
              </a:r>
            </a:p>
          </p:txBody>
        </p:sp>
      </p:grpSp>
      <p:grpSp>
        <p:nvGrpSpPr>
          <p:cNvPr name="Group 5" id="5"/>
          <p:cNvGrpSpPr/>
          <p:nvPr/>
        </p:nvGrpSpPr>
        <p:grpSpPr>
          <a:xfrm rot="0">
            <a:off x="1257300" y="9534525"/>
            <a:ext cx="4114800" cy="547688"/>
            <a:chOff x="0" y="0"/>
            <a:chExt cx="5486400" cy="730250"/>
          </a:xfrm>
        </p:grpSpPr>
        <p:sp>
          <p:nvSpPr>
            <p:cNvPr name="Freeform 6" id="6"/>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7" id="7"/>
            <p:cNvSpPr txBox="true"/>
            <p:nvPr/>
          </p:nvSpPr>
          <p:spPr>
            <a:xfrm>
              <a:off x="0" y="-38100"/>
              <a:ext cx="5486400" cy="768350"/>
            </a:xfrm>
            <a:prstGeom prst="rect">
              <a:avLst/>
            </a:prstGeom>
          </p:spPr>
          <p:txBody>
            <a:bodyPr anchor="ctr" rtlCol="false" tIns="0" lIns="0" bIns="0" rIns="0"/>
            <a:lstStyle/>
            <a:p>
              <a:pPr algn="l">
                <a:lnSpc>
                  <a:spcPts val="2160"/>
                </a:lnSpc>
              </a:pPr>
              <a:r>
                <a:rPr lang="en-US" sz="1800">
                  <a:solidFill>
                    <a:srgbClr val="898989"/>
                  </a:solidFill>
                  <a:latin typeface="Calibri (MS)"/>
                  <a:ea typeface="Calibri (MS)"/>
                  <a:cs typeface="Calibri (MS)"/>
                  <a:sym typeface="Calibri (MS)"/>
                </a:rPr>
                <a:t>10/28/2025</a:t>
              </a:r>
            </a:p>
          </p:txBody>
        </p:sp>
      </p:grpSp>
      <p:grpSp>
        <p:nvGrpSpPr>
          <p:cNvPr name="Group 8" id="8"/>
          <p:cNvGrpSpPr/>
          <p:nvPr/>
        </p:nvGrpSpPr>
        <p:grpSpPr>
          <a:xfrm rot="0">
            <a:off x="12915900" y="9534525"/>
            <a:ext cx="4114800" cy="547688"/>
            <a:chOff x="0" y="0"/>
            <a:chExt cx="5486400" cy="730250"/>
          </a:xfrm>
        </p:grpSpPr>
        <p:sp>
          <p:nvSpPr>
            <p:cNvPr name="Freeform 9" id="9"/>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10" id="10"/>
            <p:cNvSpPr txBox="true"/>
            <p:nvPr/>
          </p:nvSpPr>
          <p:spPr>
            <a:xfrm>
              <a:off x="0" y="-38100"/>
              <a:ext cx="5486400" cy="768350"/>
            </a:xfrm>
            <a:prstGeom prst="rect">
              <a:avLst/>
            </a:prstGeom>
          </p:spPr>
          <p:txBody>
            <a:bodyPr anchor="ctr" rtlCol="false" tIns="0" lIns="0" bIns="0" rIns="0"/>
            <a:lstStyle/>
            <a:p>
              <a:pPr algn="r">
                <a:lnSpc>
                  <a:spcPts val="2160"/>
                </a:lnSpc>
              </a:pPr>
              <a:r>
                <a:rPr lang="en-US" sz="1800">
                  <a:solidFill>
                    <a:srgbClr val="898989"/>
                  </a:solidFill>
                  <a:latin typeface="Calibri (MS)"/>
                  <a:ea typeface="Calibri (MS)"/>
                  <a:cs typeface="Calibri (MS)"/>
                  <a:sym typeface="Calibri (MS)"/>
                </a:rPr>
                <a:t>5</a:t>
              </a:r>
            </a:p>
          </p:txBody>
        </p:sp>
      </p:grpSp>
      <p:sp>
        <p:nvSpPr>
          <p:cNvPr name="Freeform 11" id="11"/>
          <p:cNvSpPr/>
          <p:nvPr/>
        </p:nvSpPr>
        <p:spPr>
          <a:xfrm flipH="false" flipV="false" rot="0">
            <a:off x="0" y="2439980"/>
            <a:ext cx="7179347" cy="5407039"/>
          </a:xfrm>
          <a:custGeom>
            <a:avLst/>
            <a:gdLst/>
            <a:ahLst/>
            <a:cxnLst/>
            <a:rect r="r" b="b" t="t" l="l"/>
            <a:pathLst>
              <a:path h="5407039" w="7179347">
                <a:moveTo>
                  <a:pt x="0" y="0"/>
                </a:moveTo>
                <a:lnTo>
                  <a:pt x="7179347" y="0"/>
                </a:lnTo>
                <a:lnTo>
                  <a:pt x="7179347" y="5407040"/>
                </a:lnTo>
                <a:lnTo>
                  <a:pt x="0" y="5407040"/>
                </a:lnTo>
                <a:lnTo>
                  <a:pt x="0" y="0"/>
                </a:lnTo>
                <a:close/>
              </a:path>
            </a:pathLst>
          </a:custGeom>
          <a:blipFill>
            <a:blip r:embed="rId2"/>
            <a:stretch>
              <a:fillRect l="0" t="0" r="0" b="0"/>
            </a:stretch>
          </a:blipFill>
        </p:spPr>
      </p:sp>
      <p:sp>
        <p:nvSpPr>
          <p:cNvPr name="Freeform 12" id="12"/>
          <p:cNvSpPr/>
          <p:nvPr/>
        </p:nvSpPr>
        <p:spPr>
          <a:xfrm flipH="false" flipV="false" rot="0">
            <a:off x="5689503" y="2439980"/>
            <a:ext cx="6908995" cy="5407039"/>
          </a:xfrm>
          <a:custGeom>
            <a:avLst/>
            <a:gdLst/>
            <a:ahLst/>
            <a:cxnLst/>
            <a:rect r="r" b="b" t="t" l="l"/>
            <a:pathLst>
              <a:path h="5407039" w="6908995">
                <a:moveTo>
                  <a:pt x="0" y="0"/>
                </a:moveTo>
                <a:lnTo>
                  <a:pt x="6908994" y="0"/>
                </a:lnTo>
                <a:lnTo>
                  <a:pt x="6908994" y="5407040"/>
                </a:lnTo>
                <a:lnTo>
                  <a:pt x="0" y="5407040"/>
                </a:lnTo>
                <a:lnTo>
                  <a:pt x="0" y="0"/>
                </a:lnTo>
                <a:close/>
              </a:path>
            </a:pathLst>
          </a:custGeom>
          <a:blipFill>
            <a:blip r:embed="rId3"/>
            <a:stretch>
              <a:fillRect l="0" t="0" r="0" b="0"/>
            </a:stretch>
          </a:blipFill>
        </p:spPr>
      </p:sp>
      <p:sp>
        <p:nvSpPr>
          <p:cNvPr name="Freeform 13" id="13"/>
          <p:cNvSpPr/>
          <p:nvPr/>
        </p:nvSpPr>
        <p:spPr>
          <a:xfrm flipH="false" flipV="false" rot="0">
            <a:off x="11379005" y="2592380"/>
            <a:ext cx="6908995" cy="5407039"/>
          </a:xfrm>
          <a:custGeom>
            <a:avLst/>
            <a:gdLst/>
            <a:ahLst/>
            <a:cxnLst/>
            <a:rect r="r" b="b" t="t" l="l"/>
            <a:pathLst>
              <a:path h="5407039" w="6908995">
                <a:moveTo>
                  <a:pt x="0" y="0"/>
                </a:moveTo>
                <a:lnTo>
                  <a:pt x="6908995" y="0"/>
                </a:lnTo>
                <a:lnTo>
                  <a:pt x="6908995" y="5407040"/>
                </a:lnTo>
                <a:lnTo>
                  <a:pt x="0" y="5407040"/>
                </a:lnTo>
                <a:lnTo>
                  <a:pt x="0" y="0"/>
                </a:lnTo>
                <a:close/>
              </a:path>
            </a:pathLst>
          </a:custGeom>
          <a:blipFill>
            <a:blip r:embed="rId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762" y="542926"/>
            <a:ext cx="18297525" cy="977817"/>
            <a:chOff x="0" y="0"/>
            <a:chExt cx="24396700" cy="1303756"/>
          </a:xfrm>
        </p:grpSpPr>
        <p:sp>
          <p:nvSpPr>
            <p:cNvPr name="Freeform 3" id="3"/>
            <p:cNvSpPr/>
            <p:nvPr/>
          </p:nvSpPr>
          <p:spPr>
            <a:xfrm flipH="false" flipV="false" rot="0">
              <a:off x="0" y="0"/>
              <a:ext cx="24396700" cy="1303756"/>
            </a:xfrm>
            <a:custGeom>
              <a:avLst/>
              <a:gdLst/>
              <a:ahLst/>
              <a:cxnLst/>
              <a:rect r="r" b="b" t="t" l="l"/>
              <a:pathLst>
                <a:path h="1303756" w="24396700">
                  <a:moveTo>
                    <a:pt x="0" y="0"/>
                  </a:moveTo>
                  <a:lnTo>
                    <a:pt x="24396700" y="0"/>
                  </a:lnTo>
                  <a:lnTo>
                    <a:pt x="24396700" y="1303756"/>
                  </a:lnTo>
                  <a:lnTo>
                    <a:pt x="0" y="1303756"/>
                  </a:lnTo>
                  <a:close/>
                </a:path>
              </a:pathLst>
            </a:custGeom>
            <a:solidFill>
              <a:srgbClr val="000000">
                <a:alpha val="0"/>
              </a:srgbClr>
            </a:solidFill>
          </p:spPr>
        </p:sp>
        <p:sp>
          <p:nvSpPr>
            <p:cNvPr name="TextBox 4" id="4"/>
            <p:cNvSpPr txBox="true"/>
            <p:nvPr/>
          </p:nvSpPr>
          <p:spPr>
            <a:xfrm>
              <a:off x="0" y="57150"/>
              <a:ext cx="24396700" cy="1246606"/>
            </a:xfrm>
            <a:prstGeom prst="rect">
              <a:avLst/>
            </a:prstGeom>
          </p:spPr>
          <p:txBody>
            <a:bodyPr anchor="ctr" rtlCol="false" tIns="0" lIns="0" bIns="0" rIns="0"/>
            <a:lstStyle/>
            <a:p>
              <a:pPr algn="ctr">
                <a:lnSpc>
                  <a:spcPts val="6415"/>
                </a:lnSpc>
              </a:pPr>
              <a:r>
                <a:rPr lang="en-US" b="true" sz="5940" spc="-36">
                  <a:solidFill>
                    <a:srgbClr val="000000"/>
                  </a:solidFill>
                  <a:latin typeface="TT Rounds Condensed Bold"/>
                  <a:ea typeface="TT Rounds Condensed Bold"/>
                  <a:cs typeface="TT Rounds Condensed Bold"/>
                  <a:sym typeface="TT Rounds Condensed Bold"/>
                </a:rPr>
                <a:t>REFERENCES</a:t>
              </a:r>
            </a:p>
          </p:txBody>
        </p:sp>
      </p:grpSp>
      <p:sp>
        <p:nvSpPr>
          <p:cNvPr name="TextBox 5" id="5"/>
          <p:cNvSpPr txBox="true"/>
          <p:nvPr/>
        </p:nvSpPr>
        <p:spPr>
          <a:xfrm rot="0">
            <a:off x="583426" y="1918134"/>
            <a:ext cx="17305020" cy="8114424"/>
          </a:xfrm>
          <a:prstGeom prst="rect">
            <a:avLst/>
          </a:prstGeom>
        </p:spPr>
        <p:txBody>
          <a:bodyPr anchor="t" rtlCol="false" tIns="0" lIns="0" bIns="0" rIns="0">
            <a:spAutoFit/>
          </a:bodyPr>
          <a:lstStyle/>
          <a:p>
            <a:pPr algn="l" marL="703088" indent="-351544" lvl="1">
              <a:lnSpc>
                <a:spcPts val="4195"/>
              </a:lnSpc>
              <a:buFont typeface="Arial"/>
              <a:buChar char="•"/>
            </a:pPr>
            <a:r>
              <a:rPr lang="en-US" b="true" sz="3885">
                <a:solidFill>
                  <a:srgbClr val="000000"/>
                </a:solidFill>
                <a:latin typeface="Calibri (MS) Bold"/>
                <a:ea typeface="Calibri (MS) Bold"/>
                <a:cs typeface="Calibri (MS) Bold"/>
                <a:sym typeface="Calibri (MS) Bold"/>
              </a:rPr>
              <a:t>“Artificial Intelligence: A Modern Approach”</a:t>
            </a:r>
            <a:r>
              <a:rPr lang="en-US" sz="3885">
                <a:solidFill>
                  <a:srgbClr val="000000"/>
                </a:solidFill>
                <a:latin typeface="Calibri (MS)"/>
                <a:ea typeface="Calibri (MS)"/>
                <a:cs typeface="Calibri (MS)"/>
                <a:sym typeface="Calibri (MS)"/>
              </a:rPr>
              <a:t> – Stuart Russell &amp; Peter Norvig, Pearson Education.</a:t>
            </a:r>
          </a:p>
          <a:p>
            <a:pPr algn="l" marL="703088" indent="-351544" lvl="1">
              <a:lnSpc>
                <a:spcPts val="4195"/>
              </a:lnSpc>
            </a:pPr>
            <a:r>
              <a:rPr lang="en-US" sz="3885" i="true">
                <a:solidFill>
                  <a:srgbClr val="000000"/>
                </a:solidFill>
                <a:latin typeface="Calibri (MS) Italics"/>
                <a:ea typeface="Calibri (MS) Italics"/>
                <a:cs typeface="Calibri (MS) Italics"/>
                <a:sym typeface="Calibri (MS) Italics"/>
              </a:rPr>
              <a:t>(For understanding AI fundamentals and decision-making models.)</a:t>
            </a:r>
          </a:p>
          <a:p>
            <a:pPr algn="l" marL="703088" indent="-351544" lvl="1">
              <a:lnSpc>
                <a:spcPts val="4195"/>
              </a:lnSpc>
              <a:buFont typeface="Arial"/>
              <a:buChar char="•"/>
            </a:pPr>
            <a:r>
              <a:rPr lang="en-US" b="true" sz="3885">
                <a:solidFill>
                  <a:srgbClr val="000000"/>
                </a:solidFill>
                <a:latin typeface="Calibri (MS) Bold"/>
                <a:ea typeface="Calibri (MS) Bold"/>
                <a:cs typeface="Calibri (MS) Bold"/>
                <a:sym typeface="Calibri (MS) Bold"/>
              </a:rPr>
              <a:t>Python Programming for Beginners</a:t>
            </a:r>
            <a:r>
              <a:rPr lang="en-US" sz="3885">
                <a:solidFill>
                  <a:srgbClr val="000000"/>
                </a:solidFill>
                <a:latin typeface="Calibri (MS)"/>
                <a:ea typeface="Calibri (MS)"/>
                <a:cs typeface="Calibri (MS)"/>
                <a:sym typeface="Calibri (MS)"/>
              </a:rPr>
              <a:t> – John Zelle, Franklin, Beedle &amp; Associates.</a:t>
            </a:r>
          </a:p>
          <a:p>
            <a:pPr algn="l" marL="703088" indent="-351544" lvl="1">
              <a:lnSpc>
                <a:spcPts val="4195"/>
              </a:lnSpc>
            </a:pPr>
            <a:r>
              <a:rPr lang="en-US" sz="3885" i="true">
                <a:solidFill>
                  <a:srgbClr val="000000"/>
                </a:solidFill>
                <a:latin typeface="Calibri (MS) Italics"/>
                <a:ea typeface="Calibri (MS) Italics"/>
                <a:cs typeface="Calibri (MS) Italics"/>
                <a:sym typeface="Calibri (MS) Italics"/>
              </a:rPr>
              <a:t>(For Python basics and algorithm implementation.)</a:t>
            </a:r>
          </a:p>
          <a:p>
            <a:pPr algn="l" marL="703088" indent="-351544" lvl="1">
              <a:lnSpc>
                <a:spcPts val="4195"/>
              </a:lnSpc>
              <a:buFont typeface="Arial"/>
              <a:buChar char="•"/>
            </a:pPr>
            <a:r>
              <a:rPr lang="en-US" b="true" sz="3885">
                <a:solidFill>
                  <a:srgbClr val="000000"/>
                </a:solidFill>
                <a:latin typeface="Calibri (MS) Bold"/>
                <a:ea typeface="Calibri (MS) Bold"/>
                <a:cs typeface="Calibri (MS) Bold"/>
                <a:sym typeface="Calibri (MS) Bold"/>
              </a:rPr>
              <a:t>Pygame Documentation</a:t>
            </a:r>
            <a:r>
              <a:rPr lang="en-US" sz="3885">
                <a:solidFill>
                  <a:srgbClr val="000000"/>
                </a:solidFill>
                <a:latin typeface="Calibri (MS)"/>
                <a:ea typeface="Calibri (MS)"/>
                <a:cs typeface="Calibri (MS)"/>
                <a:sym typeface="Calibri (MS)"/>
              </a:rPr>
              <a:t> – https://www.pygame.org/docs/</a:t>
            </a:r>
          </a:p>
          <a:p>
            <a:pPr algn="l" marL="703088" indent="-351544" lvl="1">
              <a:lnSpc>
                <a:spcPts val="4195"/>
              </a:lnSpc>
            </a:pPr>
            <a:r>
              <a:rPr lang="en-US" sz="3885" i="true">
                <a:solidFill>
                  <a:srgbClr val="000000"/>
                </a:solidFill>
                <a:latin typeface="Calibri (MS) Italics"/>
                <a:ea typeface="Calibri (MS) Italics"/>
                <a:cs typeface="Calibri (MS) Italics"/>
                <a:sym typeface="Calibri (MS) Italics"/>
              </a:rPr>
              <a:t>(For understanding Pygame modules, event handling, and graphics rendering.)</a:t>
            </a:r>
          </a:p>
          <a:p>
            <a:pPr algn="l" marL="703088" indent="-351544" lvl="1">
              <a:lnSpc>
                <a:spcPts val="4195"/>
              </a:lnSpc>
              <a:buFont typeface="Arial"/>
              <a:buChar char="•"/>
            </a:pPr>
            <a:r>
              <a:rPr lang="en-US" b="true" sz="3885">
                <a:solidFill>
                  <a:srgbClr val="000000"/>
                </a:solidFill>
                <a:latin typeface="Calibri (MS) Bold"/>
                <a:ea typeface="Calibri (MS) Bold"/>
                <a:cs typeface="Calibri (MS) Bold"/>
                <a:sym typeface="Calibri (MS) Bold"/>
              </a:rPr>
              <a:t>“Pattern Recognition and Machine Learning”</a:t>
            </a:r>
            <a:r>
              <a:rPr lang="en-US" sz="3885">
                <a:solidFill>
                  <a:srgbClr val="000000"/>
                </a:solidFill>
                <a:latin typeface="Calibri (MS)"/>
                <a:ea typeface="Calibri (MS)"/>
                <a:cs typeface="Calibri (MS)"/>
                <a:sym typeface="Calibri (MS)"/>
              </a:rPr>
              <a:t> – Christopher M. Bishop, Springer.</a:t>
            </a:r>
          </a:p>
          <a:p>
            <a:pPr algn="l" marL="703088" indent="-351544" lvl="1">
              <a:lnSpc>
                <a:spcPts val="4195"/>
              </a:lnSpc>
            </a:pPr>
            <a:r>
              <a:rPr lang="en-US" sz="3885" i="true">
                <a:solidFill>
                  <a:srgbClr val="000000"/>
                </a:solidFill>
                <a:latin typeface="Calibri (MS) Italics"/>
                <a:ea typeface="Calibri (MS) Italics"/>
                <a:cs typeface="Calibri (MS) Italics"/>
                <a:sym typeface="Calibri (MS) Italics"/>
              </a:rPr>
              <a:t>(For insights into pattern recognition and prediction algorithms.)</a:t>
            </a:r>
          </a:p>
          <a:p>
            <a:pPr algn="l" marL="703088" indent="-351544" lvl="1">
              <a:lnSpc>
                <a:spcPts val="4195"/>
              </a:lnSpc>
              <a:buFont typeface="Arial"/>
              <a:buChar char="•"/>
            </a:pPr>
            <a:r>
              <a:rPr lang="en-US" b="true" sz="3885">
                <a:solidFill>
                  <a:srgbClr val="000000"/>
                </a:solidFill>
                <a:latin typeface="Calibri (MS) Bold"/>
                <a:ea typeface="Calibri (MS) Bold"/>
                <a:cs typeface="Calibri (MS) Bold"/>
                <a:sym typeface="Calibri (MS) Bold"/>
              </a:rPr>
              <a:t>Real Python Blog – “Building Games with Pygame”</a:t>
            </a:r>
          </a:p>
          <a:p>
            <a:pPr algn="l" marL="703088" indent="-351544" lvl="1">
              <a:lnSpc>
                <a:spcPts val="4195"/>
              </a:lnSpc>
            </a:pPr>
            <a:r>
              <a:rPr lang="en-US" sz="3885">
                <a:solidFill>
                  <a:srgbClr val="000000"/>
                </a:solidFill>
                <a:latin typeface="Calibri (MS)"/>
                <a:ea typeface="Calibri (MS)"/>
                <a:cs typeface="Calibri (MS)"/>
                <a:sym typeface="Calibri (MS)"/>
              </a:rPr>
              <a:t>https://realpython.com/pygame-a-primer/</a:t>
            </a:r>
          </a:p>
          <a:p>
            <a:pPr algn="l" marL="703088" indent="-351544" lvl="1">
              <a:lnSpc>
                <a:spcPts val="4195"/>
              </a:lnSpc>
            </a:pPr>
            <a:r>
              <a:rPr lang="en-US" sz="3885" i="true">
                <a:solidFill>
                  <a:srgbClr val="000000"/>
                </a:solidFill>
                <a:latin typeface="Calibri (MS) Italics"/>
                <a:ea typeface="Calibri (MS) Italics"/>
                <a:cs typeface="Calibri (MS) Italics"/>
                <a:sym typeface="Calibri (MS) Italics"/>
              </a:rPr>
              <a:t>(For practical guidance on developing interactive Python games.)</a:t>
            </a:r>
          </a:p>
          <a:p>
            <a:pPr algn="l" marL="703088" indent="-351544" lvl="1">
              <a:lnSpc>
                <a:spcPts val="4195"/>
              </a:lnSpc>
            </a:pPr>
          </a:p>
        </p:txBody>
      </p:sp>
      <p:grpSp>
        <p:nvGrpSpPr>
          <p:cNvPr name="Group 6" id="6"/>
          <p:cNvGrpSpPr/>
          <p:nvPr/>
        </p:nvGrpSpPr>
        <p:grpSpPr>
          <a:xfrm rot="0">
            <a:off x="1257300" y="9534525"/>
            <a:ext cx="4114800" cy="547688"/>
            <a:chOff x="0" y="0"/>
            <a:chExt cx="5486400" cy="730250"/>
          </a:xfrm>
        </p:grpSpPr>
        <p:sp>
          <p:nvSpPr>
            <p:cNvPr name="Freeform 7" id="7"/>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8" id="8"/>
            <p:cNvSpPr txBox="true"/>
            <p:nvPr/>
          </p:nvSpPr>
          <p:spPr>
            <a:xfrm>
              <a:off x="0" y="-38100"/>
              <a:ext cx="5486400" cy="768350"/>
            </a:xfrm>
            <a:prstGeom prst="rect">
              <a:avLst/>
            </a:prstGeom>
          </p:spPr>
          <p:txBody>
            <a:bodyPr anchor="ctr" rtlCol="false" tIns="0" lIns="0" bIns="0" rIns="0"/>
            <a:lstStyle/>
            <a:p>
              <a:pPr algn="l">
                <a:lnSpc>
                  <a:spcPts val="2160"/>
                </a:lnSpc>
              </a:pPr>
              <a:r>
                <a:rPr lang="en-US" sz="1800">
                  <a:solidFill>
                    <a:srgbClr val="898989"/>
                  </a:solidFill>
                  <a:latin typeface="Calibri (MS)"/>
                  <a:ea typeface="Calibri (MS)"/>
                  <a:cs typeface="Calibri (MS)"/>
                  <a:sym typeface="Calibri (MS)"/>
                </a:rPr>
                <a:t>10/28/2025</a:t>
              </a:r>
            </a:p>
          </p:txBody>
        </p:sp>
      </p:grpSp>
      <p:grpSp>
        <p:nvGrpSpPr>
          <p:cNvPr name="Group 9" id="9"/>
          <p:cNvGrpSpPr/>
          <p:nvPr/>
        </p:nvGrpSpPr>
        <p:grpSpPr>
          <a:xfrm rot="0">
            <a:off x="12915900" y="9534525"/>
            <a:ext cx="4114800" cy="547688"/>
            <a:chOff x="0" y="0"/>
            <a:chExt cx="5486400" cy="730250"/>
          </a:xfrm>
        </p:grpSpPr>
        <p:sp>
          <p:nvSpPr>
            <p:cNvPr name="Freeform 10" id="10"/>
            <p:cNvSpPr/>
            <p:nvPr/>
          </p:nvSpPr>
          <p:spPr>
            <a:xfrm flipH="false" flipV="false" rot="0">
              <a:off x="0" y="0"/>
              <a:ext cx="5486400" cy="730250"/>
            </a:xfrm>
            <a:custGeom>
              <a:avLst/>
              <a:gdLst/>
              <a:ahLst/>
              <a:cxnLst/>
              <a:rect r="r" b="b" t="t" l="l"/>
              <a:pathLst>
                <a:path h="730250" w="5486400">
                  <a:moveTo>
                    <a:pt x="0" y="0"/>
                  </a:moveTo>
                  <a:lnTo>
                    <a:pt x="5486400" y="0"/>
                  </a:lnTo>
                  <a:lnTo>
                    <a:pt x="5486400" y="730250"/>
                  </a:lnTo>
                  <a:lnTo>
                    <a:pt x="0" y="730250"/>
                  </a:lnTo>
                  <a:close/>
                </a:path>
              </a:pathLst>
            </a:custGeom>
            <a:solidFill>
              <a:srgbClr val="000000">
                <a:alpha val="0"/>
              </a:srgbClr>
            </a:solidFill>
          </p:spPr>
        </p:sp>
        <p:sp>
          <p:nvSpPr>
            <p:cNvPr name="TextBox 11" id="11"/>
            <p:cNvSpPr txBox="true"/>
            <p:nvPr/>
          </p:nvSpPr>
          <p:spPr>
            <a:xfrm>
              <a:off x="0" y="-38100"/>
              <a:ext cx="5486400" cy="768350"/>
            </a:xfrm>
            <a:prstGeom prst="rect">
              <a:avLst/>
            </a:prstGeom>
          </p:spPr>
          <p:txBody>
            <a:bodyPr anchor="ctr" rtlCol="false" tIns="0" lIns="0" bIns="0" rIns="0"/>
            <a:lstStyle/>
            <a:p>
              <a:pPr algn="r">
                <a:lnSpc>
                  <a:spcPts val="2160"/>
                </a:lnSpc>
              </a:pPr>
              <a:r>
                <a:rPr lang="en-US" sz="1800">
                  <a:solidFill>
                    <a:srgbClr val="898989"/>
                  </a:solidFill>
                  <a:latin typeface="Calibri (MS)"/>
                  <a:ea typeface="Calibri (MS)"/>
                  <a:cs typeface="Calibri (MS)"/>
                  <a:sym typeface="Calibri (MS)"/>
                </a:rPr>
                <a:t>6</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DAG3IRSPErY</dc:identifier>
  <dcterms:modified xsi:type="dcterms:W3CDTF">2011-08-01T06:04:30Z</dcterms:modified>
  <cp:revision>1</cp:revision>
  <dc:title>ajay mini.pptx</dc:title>
</cp:coreProperties>
</file>

<file path=docProps/thumbnail.jpeg>
</file>